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4" r:id="rId1"/>
    <p:sldMasterId id="2147483665" r:id="rId2"/>
    <p:sldMasterId id="2147483666" r:id="rId3"/>
    <p:sldMasterId id="2147483667" r:id="rId4"/>
  </p:sldMasterIdLst>
  <p:notesMasterIdLst>
    <p:notesMasterId r:id="rId25"/>
  </p:notesMasterIdLst>
  <p:sldIdLst>
    <p:sldId id="256" r:id="rId5"/>
    <p:sldId id="257" r:id="rId6"/>
    <p:sldId id="258" r:id="rId7"/>
    <p:sldId id="259" r:id="rId8"/>
    <p:sldId id="260" r:id="rId9"/>
    <p:sldId id="261" r:id="rId10"/>
    <p:sldId id="262" r:id="rId11"/>
    <p:sldId id="276" r:id="rId12"/>
    <p:sldId id="275" r:id="rId13"/>
    <p:sldId id="263" r:id="rId14"/>
    <p:sldId id="265" r:id="rId15"/>
    <p:sldId id="266" r:id="rId16"/>
    <p:sldId id="267" r:id="rId17"/>
    <p:sldId id="268" r:id="rId18"/>
    <p:sldId id="269" r:id="rId19"/>
    <p:sldId id="270" r:id="rId20"/>
    <p:sldId id="271" r:id="rId21"/>
    <p:sldId id="272" r:id="rId22"/>
    <p:sldId id="274" r:id="rId23"/>
    <p:sldId id="27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Quando" panose="02020603060000060704" pitchFamily="18" charset="77"/>
      <p:regular r:id="rId30"/>
    </p:embeddedFont>
    <p:embeddedFont>
      <p:font typeface="Roboto" panose="020000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D1A416-D741-462F-8F31-F049581A5771}">
  <a:tblStyle styleId="{73D1A416-D741-462F-8F31-F049581A5771}"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2074CAF-8B83-4D79-AEF2-CFE2C26F2BE1}"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47" autoAdjust="0"/>
    <p:restoredTop sz="94599"/>
  </p:normalViewPr>
  <p:slideViewPr>
    <p:cSldViewPr snapToGrid="0">
      <p:cViewPr varScale="1">
        <p:scale>
          <a:sx n="106" d="100"/>
          <a:sy n="106" d="100"/>
        </p:scale>
        <p:origin x="1144" y="15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438bc98b_0_4:notes"/>
          <p:cNvSpPr txBox="1"/>
          <p:nvPr/>
        </p:nvSpPr>
        <p:spPr>
          <a:xfrm>
            <a:off x="3884087" y="8686471"/>
            <a:ext cx="2972400" cy="456300"/>
          </a:xfrm>
          <a:prstGeom prst="rect">
            <a:avLst/>
          </a:prstGeom>
          <a:noFill/>
          <a:ln>
            <a:noFill/>
          </a:ln>
        </p:spPr>
        <p:txBody>
          <a:bodyPr spcFirstLastPara="1" wrap="square" lIns="85850" tIns="42925" rIns="85850" bIns="42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1</a:t>
            </a:fld>
            <a:endParaRPr sz="1200" b="0" i="0" u="none" strike="noStrike" cap="none">
              <a:solidFill>
                <a:srgbClr val="000000"/>
              </a:solidFill>
              <a:latin typeface="Arial"/>
              <a:ea typeface="Arial"/>
              <a:cs typeface="Arial"/>
              <a:sym typeface="Arial"/>
            </a:endParaRPr>
          </a:p>
        </p:txBody>
      </p:sp>
      <p:sp>
        <p:nvSpPr>
          <p:cNvPr id="143" name="Google Shape;143;g41438bc98b_0_4:notes"/>
          <p:cNvSpPr>
            <a:spLocks noGrp="1" noRot="1" noChangeAspect="1"/>
          </p:cNvSpPr>
          <p:nvPr>
            <p:ph type="sldImg" idx="2"/>
          </p:nvPr>
        </p:nvSpPr>
        <p:spPr>
          <a:xfrm>
            <a:off x="-570583" y="685631"/>
            <a:ext cx="8000400" cy="3428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4" name="Google Shape;144;g41438bc98b_0_4:notes"/>
          <p:cNvSpPr txBox="1">
            <a:spLocks noGrp="1"/>
          </p:cNvSpPr>
          <p:nvPr>
            <p:ph type="body" idx="1"/>
          </p:nvPr>
        </p:nvSpPr>
        <p:spPr>
          <a:xfrm>
            <a:off x="685512" y="4343235"/>
            <a:ext cx="5485500" cy="4113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9" name="Google Shape;1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02" name="Google Shape;202;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08" name="Google Shape;208;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0" name="Google Shape;220;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2" name="Google Shape;232;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8" name="Google Shape;238;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244" name="Google Shape;24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1438bc98b_0_34:notes"/>
          <p:cNvSpPr txBox="1">
            <a:spLocks noGrp="1"/>
          </p:cNvSpPr>
          <p:nvPr>
            <p:ph type="body" idx="1"/>
          </p:nvPr>
        </p:nvSpPr>
        <p:spPr>
          <a:xfrm>
            <a:off x="686098" y="4343703"/>
            <a:ext cx="5485800" cy="411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1" name="Google Shape;251;g41438bc98b_0_34:notes"/>
          <p:cNvSpPr>
            <a:spLocks noGrp="1" noRot="1" noChangeAspect="1"/>
          </p:cNvSpPr>
          <p:nvPr>
            <p:ph type="sldImg" idx="2"/>
          </p:nvPr>
        </p:nvSpPr>
        <p:spPr>
          <a:xfrm>
            <a:off x="428632" y="686405"/>
            <a:ext cx="60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3" name="Google Shape;153;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200"/>
                <a:buFont typeface="Arial"/>
                <a:buNone/>
              </a:p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1" name="Google Shape;1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65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3536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www.facebook.com/insofe" TargetMode="External"/><Relationship Id="rId7" Type="http://schemas.openxmlformats.org/officeDocument/2006/relationships/hyperlink" Target="http://www.linkedin.com/company/international-school-of-engineering" TargetMode="External"/><Relationship Id="rId2" Type="http://schemas.openxmlformats.org/officeDocument/2006/relationships/hyperlink" Target="http://www.inse.edu.in/" TargetMode="External"/><Relationship Id="rId1" Type="http://schemas.openxmlformats.org/officeDocument/2006/relationships/slideMaster" Target="../slideMasters/slideMaster4.xml"/><Relationship Id="rId6" Type="http://schemas.openxmlformats.org/officeDocument/2006/relationships/hyperlink" Target="http://www.slideshare.net/INSOFE" TargetMode="External"/><Relationship Id="rId5" Type="http://schemas.openxmlformats.org/officeDocument/2006/relationships/hyperlink" Target="http://www.youtube.com/InsofeVideos" TargetMode="External"/><Relationship Id="rId4" Type="http://schemas.openxmlformats.org/officeDocument/2006/relationships/hyperlink" Target="https://twitter.com/Insofeedu" TargetMode="External"/><Relationship Id="rId9"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www.facebook.com/insofe" TargetMode="External"/><Relationship Id="rId7" Type="http://schemas.openxmlformats.org/officeDocument/2006/relationships/hyperlink" Target="http://www.linkedin.com/company/international-school-of-engineering" TargetMode="External"/><Relationship Id="rId2" Type="http://schemas.openxmlformats.org/officeDocument/2006/relationships/hyperlink" Target="http://www.inse.edu.in/" TargetMode="External"/><Relationship Id="rId1" Type="http://schemas.openxmlformats.org/officeDocument/2006/relationships/slideMaster" Target="../slideMasters/slideMaster1.xml"/><Relationship Id="rId6" Type="http://schemas.openxmlformats.org/officeDocument/2006/relationships/hyperlink" Target="http://www.slideshare.net/INSOFE" TargetMode="External"/><Relationship Id="rId5" Type="http://schemas.openxmlformats.org/officeDocument/2006/relationships/hyperlink" Target="http://www.youtube.com/InsofeVideos" TargetMode="External"/><Relationship Id="rId4" Type="http://schemas.openxmlformats.org/officeDocument/2006/relationships/hyperlink" Target="https://twitter.com/Insofeedu" TargetMode="External"/><Relationship Id="rId9"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a:off x="225778" y="1066800"/>
            <a:ext cx="5012267" cy="3886200"/>
          </a:xfrm>
          <a:prstGeom prst="rect">
            <a:avLst/>
          </a:prstGeom>
          <a:noFill/>
          <a:ln>
            <a:noFill/>
          </a:ln>
        </p:spPr>
      </p:pic>
      <p:sp>
        <p:nvSpPr>
          <p:cNvPr id="19" name="Google Shape;19;p2"/>
          <p:cNvSpPr txBox="1"/>
          <p:nvPr/>
        </p:nvSpPr>
        <p:spPr>
          <a:xfrm>
            <a:off x="5463822" y="2750277"/>
            <a:ext cx="5454414"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2"/>
                </a:solidFill>
                <a:latin typeface="Arial"/>
                <a:ea typeface="Arial"/>
                <a:cs typeface="Arial"/>
                <a:sym typeface="Arial"/>
              </a:rPr>
              <a:t>Inspire…Educate…Transform.</a:t>
            </a:r>
            <a:endParaRPr sz="1400" b="0" i="0" u="none" strike="noStrike" cap="none">
              <a:solidFill>
                <a:srgbClr val="000000"/>
              </a:solidFill>
              <a:latin typeface="Arial"/>
              <a:ea typeface="Arial"/>
              <a:cs typeface="Arial"/>
              <a:sym typeface="Arial"/>
            </a:endParaRPr>
          </a:p>
        </p:txBody>
      </p:sp>
      <p:grpSp>
        <p:nvGrpSpPr>
          <p:cNvPr id="20" name="Google Shape;20;p2"/>
          <p:cNvGrpSpPr/>
          <p:nvPr/>
        </p:nvGrpSpPr>
        <p:grpSpPr>
          <a:xfrm>
            <a:off x="5192889" y="2133600"/>
            <a:ext cx="180622" cy="1752600"/>
            <a:chOff x="5108634" y="2674938"/>
            <a:chExt cx="152400" cy="1752600"/>
          </a:xfrm>
        </p:grpSpPr>
        <p:cxnSp>
          <p:nvCxnSpPr>
            <p:cNvPr id="21" name="Google Shape;21;p2"/>
            <p:cNvCxnSpPr/>
            <p:nvPr/>
          </p:nvCxnSpPr>
          <p:spPr>
            <a:xfrm>
              <a:off x="5108634" y="2674938"/>
              <a:ext cx="0" cy="1752600"/>
            </a:xfrm>
            <a:prstGeom prst="straightConnector1">
              <a:avLst/>
            </a:prstGeom>
            <a:noFill/>
            <a:ln w="12700" cap="flat" cmpd="sng">
              <a:solidFill>
                <a:schemeClr val="dk1"/>
              </a:solidFill>
              <a:prstDash val="solid"/>
              <a:round/>
              <a:headEnd type="none" w="sm" len="sm"/>
              <a:tailEnd type="none" w="sm" len="sm"/>
            </a:ln>
          </p:spPr>
        </p:cxnSp>
        <p:cxnSp>
          <p:nvCxnSpPr>
            <p:cNvPr id="22" name="Google Shape;22;p2"/>
            <p:cNvCxnSpPr/>
            <p:nvPr/>
          </p:nvCxnSpPr>
          <p:spPr>
            <a:xfrm>
              <a:off x="5261034" y="2903538"/>
              <a:ext cx="0" cy="1219200"/>
            </a:xfrm>
            <a:prstGeom prst="straightConnector1">
              <a:avLst/>
            </a:prstGeom>
            <a:noFill/>
            <a:ln w="12700" cap="flat" cmpd="sng">
              <a:solidFill>
                <a:schemeClr val="dk1"/>
              </a:solidFill>
              <a:prstDash val="solid"/>
              <a:round/>
              <a:headEnd type="none" w="sm" len="sm"/>
              <a:tailEnd type="none" w="sm" len="sm"/>
            </a:ln>
          </p:spPr>
        </p:cxnSp>
      </p:grpSp>
      <p:grpSp>
        <p:nvGrpSpPr>
          <p:cNvPr id="23" name="Google Shape;23;p2"/>
          <p:cNvGrpSpPr/>
          <p:nvPr/>
        </p:nvGrpSpPr>
        <p:grpSpPr>
          <a:xfrm>
            <a:off x="584804" y="1177161"/>
            <a:ext cx="4241196" cy="3402747"/>
            <a:chOff x="722028" y="1720116"/>
            <a:chExt cx="3578509" cy="3402747"/>
          </a:xfrm>
        </p:grpSpPr>
        <p:pic>
          <p:nvPicPr>
            <p:cNvPr id="24" name="Google Shape;24;p2"/>
            <p:cNvPicPr preferRelativeResize="0"/>
            <p:nvPr/>
          </p:nvPicPr>
          <p:blipFill rotWithShape="1">
            <a:blip r:embed="rId3">
              <a:alphaModFix/>
            </a:blip>
            <a:srcRect/>
            <a:stretch/>
          </p:blipFill>
          <p:spPr>
            <a:xfrm>
              <a:off x="2247900" y="4267200"/>
              <a:ext cx="1284287" cy="855663"/>
            </a:xfrm>
            <a:prstGeom prst="rect">
              <a:avLst/>
            </a:prstGeom>
            <a:noFill/>
            <a:ln>
              <a:noFill/>
            </a:ln>
          </p:spPr>
        </p:pic>
        <p:sp>
          <p:nvSpPr>
            <p:cNvPr id="25" name="Google Shape;25;p2"/>
            <p:cNvSpPr/>
            <p:nvPr/>
          </p:nvSpPr>
          <p:spPr>
            <a:xfrm>
              <a:off x="722028" y="3293233"/>
              <a:ext cx="1284287" cy="855663"/>
            </a:xfrm>
            <a:prstGeom prst="rect">
              <a:avLst/>
            </a:prstGeom>
            <a:solidFill>
              <a:srgbClr val="FFFFFF"/>
            </a:solidFill>
            <a:ln>
              <a:noFill/>
            </a:ln>
          </p:spPr>
        </p:sp>
        <p:pic>
          <p:nvPicPr>
            <p:cNvPr id="26" name="Google Shape;26;p2"/>
            <p:cNvPicPr preferRelativeResize="0"/>
            <p:nvPr/>
          </p:nvPicPr>
          <p:blipFill rotWithShape="1">
            <a:blip r:embed="rId4">
              <a:alphaModFix/>
            </a:blip>
            <a:srcRect/>
            <a:stretch/>
          </p:blipFill>
          <p:spPr>
            <a:xfrm>
              <a:off x="2247900" y="3284633"/>
              <a:ext cx="1284287" cy="855663"/>
            </a:xfrm>
            <a:prstGeom prst="rect">
              <a:avLst/>
            </a:prstGeom>
            <a:noFill/>
            <a:ln>
              <a:noFill/>
            </a:ln>
          </p:spPr>
        </p:pic>
        <p:pic>
          <p:nvPicPr>
            <p:cNvPr id="27" name="Google Shape;27;p2"/>
            <p:cNvPicPr preferRelativeResize="0"/>
            <p:nvPr/>
          </p:nvPicPr>
          <p:blipFill rotWithShape="1">
            <a:blip r:embed="rId5">
              <a:alphaModFix/>
            </a:blip>
            <a:srcRect/>
            <a:stretch/>
          </p:blipFill>
          <p:spPr>
            <a:xfrm>
              <a:off x="2247900" y="1720116"/>
              <a:ext cx="2052637" cy="1371600"/>
            </a:xfrm>
            <a:prstGeom prst="rect">
              <a:avLst/>
            </a:prstGeom>
            <a:noFill/>
            <a:ln>
              <a:noFill/>
            </a:ln>
          </p:spPr>
        </p:pic>
        <p:sp>
          <p:nvSpPr>
            <p:cNvPr id="28" name="Google Shape;28;p2"/>
            <p:cNvSpPr/>
            <p:nvPr/>
          </p:nvSpPr>
          <p:spPr>
            <a:xfrm>
              <a:off x="722028" y="4267200"/>
              <a:ext cx="1284287" cy="855663"/>
            </a:xfrm>
            <a:prstGeom prst="rect">
              <a:avLst/>
            </a:prstGeom>
            <a:solidFill>
              <a:srgbClr val="FFFFFF"/>
            </a:solidFill>
            <a:ln>
              <a:noFill/>
            </a:ln>
          </p:spPr>
        </p:sp>
        <p:pic>
          <p:nvPicPr>
            <p:cNvPr id="29" name="Google Shape;29;p2"/>
            <p:cNvPicPr preferRelativeResize="0"/>
            <p:nvPr/>
          </p:nvPicPr>
          <p:blipFill rotWithShape="1">
            <a:blip r:embed="rId6">
              <a:alphaModFix/>
            </a:blip>
            <a:srcRect/>
            <a:stretch/>
          </p:blipFill>
          <p:spPr>
            <a:xfrm>
              <a:off x="722028" y="2236053"/>
              <a:ext cx="1284287" cy="855663"/>
            </a:xfrm>
            <a:prstGeom prst="rect">
              <a:avLst/>
            </a:prstGeom>
            <a:noFill/>
            <a:ln>
              <a:noFill/>
            </a:ln>
          </p:spPr>
        </p:pic>
      </p:grpSp>
      <p:pic>
        <p:nvPicPr>
          <p:cNvPr id="30" name="Google Shape;30;p2" descr="saffron.jpg"/>
          <p:cNvPicPr preferRelativeResize="0"/>
          <p:nvPr/>
        </p:nvPicPr>
        <p:blipFill rotWithShape="1">
          <a:blip r:embed="rId7">
            <a:alphaModFix/>
          </a:blip>
          <a:srcRect/>
          <a:stretch/>
        </p:blipFill>
        <p:spPr>
          <a:xfrm rot="10800000" flipH="1">
            <a:off x="-17142" y="1270000"/>
            <a:ext cx="75259" cy="5359400"/>
          </a:xfrm>
          <a:prstGeom prst="rect">
            <a:avLst/>
          </a:prstGeom>
          <a:noFill/>
          <a:ln>
            <a:noFill/>
          </a:ln>
        </p:spPr>
      </p:pic>
      <p:sp>
        <p:nvSpPr>
          <p:cNvPr id="31" name="Google Shape;31;p2"/>
          <p:cNvSpPr/>
          <p:nvPr/>
        </p:nvSpPr>
        <p:spPr>
          <a:xfrm>
            <a:off x="-17143" y="6589714"/>
            <a:ext cx="12209144" cy="268287"/>
          </a:xfrm>
          <a:prstGeom prst="rect">
            <a:avLst/>
          </a:prstGeom>
          <a:solidFill>
            <a:srgbClr val="FF66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Verdana"/>
              <a:ea typeface="Verdana"/>
              <a:cs typeface="Verdana"/>
              <a:sym typeface="Verdana"/>
            </a:endParaRPr>
          </a:p>
        </p:txBody>
      </p:sp>
      <p:sp>
        <p:nvSpPr>
          <p:cNvPr id="32" name="Google Shape;32;p2"/>
          <p:cNvSpPr txBox="1"/>
          <p:nvPr/>
        </p:nvSpPr>
        <p:spPr>
          <a:xfrm>
            <a:off x="34901" y="6604085"/>
            <a:ext cx="1212220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best place for students to learn Applied Engineering 					http://www.insofe.edu.in</a:t>
            </a:r>
            <a:endParaRPr sz="1200" b="0" i="0" u="none" strike="noStrike" cap="none">
              <a:solidFill>
                <a:schemeClr val="lt1"/>
              </a:solidFill>
              <a:latin typeface="Arial"/>
              <a:ea typeface="Arial"/>
              <a:cs typeface="Arial"/>
              <a:sym typeface="Arial"/>
            </a:endParaRPr>
          </a:p>
        </p:txBody>
      </p:sp>
      <p:pic>
        <p:nvPicPr>
          <p:cNvPr id="33" name="Google Shape;33;p2"/>
          <p:cNvPicPr preferRelativeResize="0"/>
          <p:nvPr/>
        </p:nvPicPr>
        <p:blipFill rotWithShape="1">
          <a:blip r:embed="rId8">
            <a:alphaModFix/>
          </a:blip>
          <a:srcRect/>
          <a:stretch/>
        </p:blipFill>
        <p:spPr>
          <a:xfrm>
            <a:off x="8353778" y="76200"/>
            <a:ext cx="3694662" cy="95465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609600" y="273050"/>
            <a:ext cx="4011319" cy="116205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92" name="Google Shape;92;p13"/>
          <p:cNvSpPr txBox="1">
            <a:spLocks noGrp="1"/>
          </p:cNvSpPr>
          <p:nvPr>
            <p:ph type="body" idx="1"/>
          </p:nvPr>
        </p:nvSpPr>
        <p:spPr>
          <a:xfrm>
            <a:off x="4767675" y="273051"/>
            <a:ext cx="6814726" cy="585311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Google Shape;93;p13"/>
          <p:cNvSpPr txBox="1">
            <a:spLocks noGrp="1"/>
          </p:cNvSpPr>
          <p:nvPr>
            <p:ph type="body" idx="2"/>
          </p:nvPr>
        </p:nvSpPr>
        <p:spPr>
          <a:xfrm>
            <a:off x="609600" y="1435101"/>
            <a:ext cx="4011319" cy="469106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1pPr>
            <a:lvl2pPr marL="914400" marR="0" lvl="1" indent="-228600" algn="l" rtl="0">
              <a:lnSpc>
                <a:spcPct val="100000"/>
              </a:lnSpc>
              <a:spcBef>
                <a:spcPts val="240"/>
              </a:spcBef>
              <a:spcAft>
                <a:spcPts val="0"/>
              </a:spcAft>
              <a:buClr>
                <a:schemeClr val="dk1"/>
              </a:buClr>
              <a:buSzPts val="1200"/>
              <a:buFont typeface="Verdana"/>
              <a:buNone/>
              <a:defRPr sz="1200" b="0"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200"/>
              </a:spcBef>
              <a:spcAft>
                <a:spcPts val="0"/>
              </a:spcAft>
              <a:buClr>
                <a:schemeClr val="dk1"/>
              </a:buClr>
              <a:buSzPts val="1000"/>
              <a:buFont typeface="Verdana"/>
              <a:buNone/>
              <a:defRPr sz="1000" b="0"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180"/>
              </a:spcBef>
              <a:spcAft>
                <a:spcPts val="0"/>
              </a:spcAft>
              <a:buClr>
                <a:schemeClr val="dk1"/>
              </a:buClr>
              <a:buSzPts val="900"/>
              <a:buFont typeface="Verdana"/>
              <a:buNone/>
              <a:defRPr sz="900" b="0"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180"/>
              </a:spcBef>
              <a:spcAft>
                <a:spcPts val="0"/>
              </a:spcAft>
              <a:buClr>
                <a:schemeClr val="dk1"/>
              </a:buClr>
              <a:buSzPts val="900"/>
              <a:buFont typeface="Verdana"/>
              <a:buNone/>
              <a:defRPr sz="9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2389481" y="4800600"/>
            <a:ext cx="7315200" cy="5667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96" name="Google Shape;96;p14"/>
          <p:cNvSpPr>
            <a:spLocks noGrp="1"/>
          </p:cNvSpPr>
          <p:nvPr>
            <p:ph type="pic" idx="2"/>
          </p:nvPr>
        </p:nvSpPr>
        <p:spPr>
          <a:xfrm>
            <a:off x="2389481" y="612775"/>
            <a:ext cx="7315200" cy="41148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Verdana"/>
              <a:buNone/>
              <a:defRPr sz="3200" b="0" i="0" u="none" strike="noStrike" cap="none">
                <a:solidFill>
                  <a:schemeClr val="dk1"/>
                </a:solidFill>
                <a:latin typeface="Verdana"/>
                <a:ea typeface="Verdana"/>
                <a:cs typeface="Verdana"/>
                <a:sym typeface="Verdana"/>
              </a:defRPr>
            </a:lvl1pPr>
            <a:lvl2pPr marR="0" lvl="1" algn="l" rtl="0">
              <a:lnSpc>
                <a:spcPct val="100000"/>
              </a:lnSpc>
              <a:spcBef>
                <a:spcPts val="560"/>
              </a:spcBef>
              <a:spcAft>
                <a:spcPts val="0"/>
              </a:spcAft>
              <a:buClr>
                <a:schemeClr val="dk1"/>
              </a:buClr>
              <a:buSzPts val="2800"/>
              <a:buFont typeface="Verdana"/>
              <a:buNone/>
              <a:defRPr sz="2800" b="0" i="0" u="none" strike="noStrike" cap="none">
                <a:solidFill>
                  <a:schemeClr val="dk1"/>
                </a:solidFill>
                <a:latin typeface="Verdana"/>
                <a:ea typeface="Verdana"/>
                <a:cs typeface="Verdana"/>
                <a:sym typeface="Verdana"/>
              </a:defRPr>
            </a:lvl2pPr>
            <a:lvl3pPr marR="0" lvl="2" algn="l" rtl="0">
              <a:lnSpc>
                <a:spcPct val="100000"/>
              </a:lnSpc>
              <a:spcBef>
                <a:spcPts val="480"/>
              </a:spcBef>
              <a:spcAft>
                <a:spcPts val="0"/>
              </a:spcAft>
              <a:buClr>
                <a:schemeClr val="dk1"/>
              </a:buClr>
              <a:buSzPts val="2400"/>
              <a:buFont typeface="Verdana"/>
              <a:buNone/>
              <a:defRPr sz="2400" b="0" i="0" u="none" strike="noStrike" cap="none">
                <a:solidFill>
                  <a:schemeClr val="dk1"/>
                </a:solidFill>
                <a:latin typeface="Verdana"/>
                <a:ea typeface="Verdana"/>
                <a:cs typeface="Verdana"/>
                <a:sym typeface="Verdana"/>
              </a:defRPr>
            </a:lvl3pPr>
            <a:lvl4pPr marR="0" lvl="3" algn="l" rtl="0">
              <a:lnSpc>
                <a:spcPct val="100000"/>
              </a:lnSpc>
              <a:spcBef>
                <a:spcPts val="400"/>
              </a:spcBef>
              <a:spcAft>
                <a:spcPts val="0"/>
              </a:spcAft>
              <a:buClr>
                <a:schemeClr val="dk1"/>
              </a:buClr>
              <a:buSzPts val="2000"/>
              <a:buFont typeface="Verdana"/>
              <a:buNone/>
              <a:defRPr sz="2000" b="0" i="0" u="none" strike="noStrike" cap="none">
                <a:solidFill>
                  <a:schemeClr val="dk1"/>
                </a:solidFill>
                <a:latin typeface="Verdana"/>
                <a:ea typeface="Verdana"/>
                <a:cs typeface="Verdana"/>
                <a:sym typeface="Verdana"/>
              </a:defRPr>
            </a:lvl4pPr>
            <a:lvl5pPr marR="0" lvl="4" algn="l" rtl="0">
              <a:lnSpc>
                <a:spcPct val="100000"/>
              </a:lnSpc>
              <a:spcBef>
                <a:spcPts val="400"/>
              </a:spcBef>
              <a:spcAft>
                <a:spcPts val="0"/>
              </a:spcAft>
              <a:buClr>
                <a:schemeClr val="dk1"/>
              </a:buClr>
              <a:buSzPts val="2000"/>
              <a:buFont typeface="Verdana"/>
              <a:buNone/>
              <a:defRPr sz="2000" b="0" i="0" u="none" strike="noStrike" cap="none">
                <a:solidFill>
                  <a:schemeClr val="dk1"/>
                </a:solidFill>
                <a:latin typeface="Verdana"/>
                <a:ea typeface="Verdana"/>
                <a:cs typeface="Verdana"/>
                <a:sym typeface="Verdana"/>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7" name="Google Shape;97;p14"/>
          <p:cNvSpPr txBox="1">
            <a:spLocks noGrp="1"/>
          </p:cNvSpPr>
          <p:nvPr>
            <p:ph type="body" idx="1"/>
          </p:nvPr>
        </p:nvSpPr>
        <p:spPr>
          <a:xfrm>
            <a:off x="2389481" y="5367338"/>
            <a:ext cx="7315200" cy="80486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1pPr>
            <a:lvl2pPr marL="914400" marR="0" lvl="1" indent="-228600" algn="l" rtl="0">
              <a:lnSpc>
                <a:spcPct val="100000"/>
              </a:lnSpc>
              <a:spcBef>
                <a:spcPts val="240"/>
              </a:spcBef>
              <a:spcAft>
                <a:spcPts val="0"/>
              </a:spcAft>
              <a:buClr>
                <a:schemeClr val="dk1"/>
              </a:buClr>
              <a:buSzPts val="1200"/>
              <a:buFont typeface="Verdana"/>
              <a:buNone/>
              <a:defRPr sz="1200" b="0"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200"/>
              </a:spcBef>
              <a:spcAft>
                <a:spcPts val="0"/>
              </a:spcAft>
              <a:buClr>
                <a:schemeClr val="dk1"/>
              </a:buClr>
              <a:buSzPts val="1000"/>
              <a:buFont typeface="Verdana"/>
              <a:buNone/>
              <a:defRPr sz="1000" b="0"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180"/>
              </a:spcBef>
              <a:spcAft>
                <a:spcPts val="0"/>
              </a:spcAft>
              <a:buClr>
                <a:schemeClr val="dk1"/>
              </a:buClr>
              <a:buSzPts val="900"/>
              <a:buFont typeface="Verdana"/>
              <a:buNone/>
              <a:defRPr sz="900" b="0"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180"/>
              </a:spcBef>
              <a:spcAft>
                <a:spcPts val="0"/>
              </a:spcAft>
              <a:buClr>
                <a:schemeClr val="dk1"/>
              </a:buClr>
              <a:buSzPts val="900"/>
              <a:buFont typeface="Verdana"/>
              <a:buNone/>
              <a:defRPr sz="9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100" name="Google Shape;100;p15"/>
          <p:cNvSpPr txBox="1">
            <a:spLocks noGrp="1"/>
          </p:cNvSpPr>
          <p:nvPr>
            <p:ph type="body" idx="1"/>
          </p:nvPr>
        </p:nvSpPr>
        <p:spPr>
          <a:xfrm rot="5400000">
            <a:off x="3833019" y="-2232817"/>
            <a:ext cx="4525963"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rot="5400000">
            <a:off x="7175942" y="1719705"/>
            <a:ext cx="5973763" cy="283915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103" name="Google Shape;103;p16"/>
          <p:cNvSpPr txBox="1">
            <a:spLocks noGrp="1"/>
          </p:cNvSpPr>
          <p:nvPr>
            <p:ph type="body" idx="1"/>
          </p:nvPr>
        </p:nvSpPr>
        <p:spPr>
          <a:xfrm rot="5400000">
            <a:off x="1407319" y="-1029140"/>
            <a:ext cx="5973763" cy="8336845"/>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18"/>
          <p:cNvSpPr txBox="1">
            <a:spLocks noGrp="1"/>
          </p:cNvSpPr>
          <p:nvPr>
            <p:ph type="dt" idx="10"/>
          </p:nvPr>
        </p:nvSpPr>
        <p:spPr>
          <a:xfrm>
            <a:off x="0" y="0"/>
            <a:ext cx="3628200" cy="2721600"/>
          </a:xfrm>
          <a:prstGeom prst="rect">
            <a:avLst/>
          </a:prstGeom>
          <a:noFill/>
          <a:ln>
            <a:noFill/>
          </a:ln>
        </p:spPr>
        <p:txBody>
          <a:bodyPr spcFirstLastPara="1" wrap="square" lIns="91425" tIns="91425" rIns="91425" bIns="91425" anchor="t" anchorCtr="0"/>
          <a:lstStyle>
            <a:lvl1pPr marR="0" lvl="0"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3" name="Google Shape;123;p18"/>
          <p:cNvSpPr txBox="1">
            <a:spLocks noGrp="1"/>
          </p:cNvSpPr>
          <p:nvPr>
            <p:ph type="ftr" idx="11"/>
          </p:nvPr>
        </p:nvSpPr>
        <p:spPr>
          <a:xfrm>
            <a:off x="0" y="0"/>
            <a:ext cx="3628200" cy="2721600"/>
          </a:xfrm>
          <a:prstGeom prst="rect">
            <a:avLst/>
          </a:prstGeom>
          <a:noFill/>
          <a:ln>
            <a:noFill/>
          </a:ln>
        </p:spPr>
        <p:txBody>
          <a:bodyPr spcFirstLastPara="1" wrap="square" lIns="91425" tIns="91425" rIns="91425" bIns="91425" anchor="t" anchorCtr="0"/>
          <a:lstStyle>
            <a:lvl1pPr marR="0" lvl="0"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4" name="Google Shape;124;p18"/>
          <p:cNvSpPr txBox="1">
            <a:spLocks noGrp="1"/>
          </p:cNvSpPr>
          <p:nvPr>
            <p:ph type="sldNum" idx="12"/>
          </p:nvPr>
        </p:nvSpPr>
        <p:spPr>
          <a:xfrm>
            <a:off x="0" y="0"/>
            <a:ext cx="3628200" cy="2721600"/>
          </a:xfrm>
          <a:prstGeom prst="rect">
            <a:avLst/>
          </a:prstGeom>
          <a:noFill/>
          <a:ln>
            <a:noFill/>
          </a:ln>
        </p:spPr>
        <p:txBody>
          <a:bodyPr spcFirstLastPara="1" wrap="square" lIns="91425" tIns="45700" rIns="91425" bIns="45700" anchor="t" anchorCtr="0">
            <a:noAutofit/>
          </a:bodyPr>
          <a:lstStyle>
            <a:lvl1pPr marL="0" marR="0" lvl="0"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0" marR="0" lvl="1"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93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sz="14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20"/>
          <p:cNvSpPr/>
          <p:nvPr/>
        </p:nvSpPr>
        <p:spPr>
          <a:xfrm>
            <a:off x="34530" y="2362200"/>
            <a:ext cx="5790600" cy="18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Arial"/>
                <a:ea typeface="Arial"/>
                <a:cs typeface="Arial"/>
                <a:sym typeface="Arial"/>
              </a:rPr>
              <a:t>HYDERABAD</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2</a:t>
            </a:r>
            <a:r>
              <a:rPr lang="en-US" sz="1600" baseline="30000">
                <a:solidFill>
                  <a:schemeClr val="dk1"/>
                </a:solidFill>
                <a:latin typeface="Arial"/>
                <a:ea typeface="Arial"/>
                <a:cs typeface="Arial"/>
                <a:sym typeface="Arial"/>
              </a:rPr>
              <a:t>nd</a:t>
            </a:r>
            <a:r>
              <a:rPr lang="en-US" sz="1600">
                <a:solidFill>
                  <a:schemeClr val="dk1"/>
                </a:solidFill>
                <a:latin typeface="Arial"/>
                <a:ea typeface="Arial"/>
                <a:cs typeface="Arial"/>
                <a:sym typeface="Arial"/>
              </a:rPr>
              <a:t> Floor, Jyothi Imperial, Vamsiram Builders, Old Mumbai Highway, Gachibowli, Hyderabad - 500 032</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+91-9701685511 (Individuals)</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+91-9618483483 (Corporates)</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Social Media</a:t>
            </a:r>
            <a:endParaRPr sz="1600" b="1">
              <a:solidFill>
                <a:schemeClr val="dk1"/>
              </a:solidFill>
              <a:latin typeface="Arial"/>
              <a:ea typeface="Arial"/>
              <a:cs typeface="Arial"/>
              <a:sym typeface="Arial"/>
            </a:endParaRPr>
          </a:p>
        </p:txBody>
      </p:sp>
      <p:graphicFrame>
        <p:nvGraphicFramePr>
          <p:cNvPr id="135" name="Google Shape;135;p20"/>
          <p:cNvGraphicFramePr/>
          <p:nvPr/>
        </p:nvGraphicFramePr>
        <p:xfrm>
          <a:off x="2068633" y="4184613"/>
          <a:ext cx="8231600" cy="1828860"/>
        </p:xfrm>
        <a:graphic>
          <a:graphicData uri="http://schemas.openxmlformats.org/drawingml/2006/table">
            <a:tbl>
              <a:tblPr>
                <a:noFill/>
                <a:tableStyleId>{62074CAF-8B83-4D79-AEF2-CFE2C26F2BE1}</a:tableStyleId>
              </a:tblPr>
              <a:tblGrid>
                <a:gridCol w="1354675">
                  <a:extLst>
                    <a:ext uri="{9D8B030D-6E8A-4147-A177-3AD203B41FA5}">
                      <a16:colId xmlns:a16="http://schemas.microsoft.com/office/drawing/2014/main" val="20000"/>
                    </a:ext>
                  </a:extLst>
                </a:gridCol>
                <a:gridCol w="6876925">
                  <a:extLst>
                    <a:ext uri="{9D8B030D-6E8A-4147-A177-3AD203B41FA5}">
                      <a16:colId xmlns:a16="http://schemas.microsoft.com/office/drawing/2014/main" val="20001"/>
                    </a:ext>
                  </a:extLst>
                </a:gridCol>
              </a:tblGrid>
              <a:tr h="270425">
                <a:tc>
                  <a:txBody>
                    <a:bodyPr/>
                    <a:lstStyle/>
                    <a:p>
                      <a:pPr marL="0" marR="0" lvl="0" indent="0" algn="l" rtl="0">
                        <a:spcBef>
                          <a:spcPts val="0"/>
                        </a:spcBef>
                        <a:spcAft>
                          <a:spcPts val="0"/>
                        </a:spcAft>
                        <a:buNone/>
                      </a:pPr>
                      <a:r>
                        <a:rPr lang="en-US" sz="1400" u="none" strike="noStrike" cap="none">
                          <a:solidFill>
                            <a:schemeClr val="dk1"/>
                          </a:solidFill>
                        </a:rPr>
                        <a:t>Web:</a:t>
                      </a:r>
                      <a:endParaRPr sz="1400" b="0" u="none" strike="noStrike" cap="none">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strike="noStrike" cap="none">
                          <a:solidFill>
                            <a:schemeClr val="hlink"/>
                          </a:solidFill>
                          <a:hlinkClick r:id="rId2"/>
                        </a:rPr>
                        <a:t>http://www.insofe.edu.in</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70425">
                <a:tc>
                  <a:txBody>
                    <a:bodyPr/>
                    <a:lstStyle/>
                    <a:p>
                      <a:pPr marL="0" marR="0" lvl="0" indent="0" algn="l" rtl="0">
                        <a:spcBef>
                          <a:spcPts val="0"/>
                        </a:spcBef>
                        <a:spcAft>
                          <a:spcPts val="0"/>
                        </a:spcAft>
                        <a:buNone/>
                      </a:pPr>
                      <a:r>
                        <a:rPr lang="en-US" sz="1400">
                          <a:solidFill>
                            <a:schemeClr val="dk1"/>
                          </a:solidFill>
                        </a:rPr>
                        <a:t>Facebook:</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a:solidFill>
                            <a:schemeClr val="hlink"/>
                          </a:solidFill>
                          <a:hlinkClick r:id="rId3"/>
                        </a:rPr>
                        <a:t>https://www.facebook.com/insofe</a:t>
                      </a:r>
                      <a:r>
                        <a:rPr lang="en-US" sz="1400">
                          <a:solidFill>
                            <a:schemeClr val="dk1"/>
                          </a:solidFill>
                        </a:rPr>
                        <a:t> </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70425">
                <a:tc>
                  <a:txBody>
                    <a:bodyPr/>
                    <a:lstStyle/>
                    <a:p>
                      <a:pPr marL="0" marR="0" lvl="0" indent="0" algn="l" rtl="0">
                        <a:spcBef>
                          <a:spcPts val="0"/>
                        </a:spcBef>
                        <a:spcAft>
                          <a:spcPts val="0"/>
                        </a:spcAft>
                        <a:buNone/>
                      </a:pPr>
                      <a:r>
                        <a:rPr lang="en-US" sz="1400">
                          <a:solidFill>
                            <a:schemeClr val="dk1"/>
                          </a:solidFill>
                        </a:rPr>
                        <a:t>Twitter:</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a:solidFill>
                            <a:schemeClr val="hlink"/>
                          </a:solidFill>
                          <a:hlinkClick r:id="rId4"/>
                        </a:rPr>
                        <a:t>https://twitter.com/Insofeedu</a:t>
                      </a:r>
                      <a:r>
                        <a:rPr lang="en-US" sz="1400" u="sng">
                          <a:solidFill>
                            <a:schemeClr val="dk1"/>
                          </a:solidFill>
                        </a:rPr>
                        <a:t> </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70425">
                <a:tc>
                  <a:txBody>
                    <a:bodyPr/>
                    <a:lstStyle/>
                    <a:p>
                      <a:pPr marL="0" marR="0" lvl="0" indent="0" algn="l" rtl="0">
                        <a:spcBef>
                          <a:spcPts val="0"/>
                        </a:spcBef>
                        <a:spcAft>
                          <a:spcPts val="0"/>
                        </a:spcAft>
                        <a:buNone/>
                      </a:pPr>
                      <a:r>
                        <a:rPr lang="en-US" sz="1400">
                          <a:solidFill>
                            <a:schemeClr val="dk1"/>
                          </a:solidFill>
                        </a:rPr>
                        <a:t>YouTube:</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a:solidFill>
                            <a:schemeClr val="hlink"/>
                          </a:solidFill>
                          <a:hlinkClick r:id="rId5"/>
                        </a:rPr>
                        <a:t>http://www.youtube.com/InsofeVideos</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70425">
                <a:tc>
                  <a:txBody>
                    <a:bodyPr/>
                    <a:lstStyle/>
                    <a:p>
                      <a:pPr marL="0" marR="0" lvl="0" indent="0" algn="l" rtl="0">
                        <a:spcBef>
                          <a:spcPts val="0"/>
                        </a:spcBef>
                        <a:spcAft>
                          <a:spcPts val="0"/>
                        </a:spcAft>
                        <a:buNone/>
                      </a:pPr>
                      <a:r>
                        <a:rPr lang="en-US" sz="1400">
                          <a:solidFill>
                            <a:schemeClr val="dk1"/>
                          </a:solidFill>
                        </a:rPr>
                        <a:t>SlideShare:</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a:solidFill>
                            <a:schemeClr val="hlink"/>
                          </a:solidFill>
                          <a:hlinkClick r:id="rId6"/>
                        </a:rPr>
                        <a:t>http://www.slideshare.net/INSOFE</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0425">
                <a:tc>
                  <a:txBody>
                    <a:bodyPr/>
                    <a:lstStyle/>
                    <a:p>
                      <a:pPr marL="0" marR="0" lvl="0" indent="0" algn="l" rtl="0">
                        <a:spcBef>
                          <a:spcPts val="0"/>
                        </a:spcBef>
                        <a:spcAft>
                          <a:spcPts val="0"/>
                        </a:spcAft>
                        <a:buNone/>
                      </a:pPr>
                      <a:r>
                        <a:rPr lang="en-US" sz="1400" b="0">
                          <a:solidFill>
                            <a:schemeClr val="dk1"/>
                          </a:solidFill>
                        </a:rPr>
                        <a:t>LinkedIn: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u="sng">
                          <a:solidFill>
                            <a:schemeClr val="hlink"/>
                          </a:solidFill>
                          <a:latin typeface="Arial"/>
                          <a:ea typeface="Arial"/>
                          <a:cs typeface="Arial"/>
                          <a:sym typeface="Arial"/>
                          <a:hlinkClick r:id="rId7"/>
                        </a:rPr>
                        <a:t>http://www.linkedin.com/company/international-school-of-engineering</a:t>
                      </a:r>
                      <a:endParaRPr sz="1400" b="0">
                        <a:solidFill>
                          <a:schemeClr val="dk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6" name="Google Shape;136;p20"/>
          <p:cNvSpPr txBox="1"/>
          <p:nvPr/>
        </p:nvSpPr>
        <p:spPr>
          <a:xfrm>
            <a:off x="402637" y="6172200"/>
            <a:ext cx="11563800" cy="4215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US" sz="900" i="1">
                <a:solidFill>
                  <a:schemeClr val="dk1"/>
                </a:solidFill>
                <a:latin typeface="Arial"/>
                <a:ea typeface="Arial"/>
                <a:cs typeface="Arial"/>
                <a:sym typeface="Arial"/>
              </a:rPr>
              <a:t>This presentation may contain references to findings of various reports available in the public domain. INSOFE  makes no representation as to their accuracy or that the organization subscribes to those findings.</a:t>
            </a:r>
            <a:endParaRPr/>
          </a:p>
        </p:txBody>
      </p:sp>
      <p:pic>
        <p:nvPicPr>
          <p:cNvPr id="137" name="Google Shape;137;p20"/>
          <p:cNvPicPr preferRelativeResize="0"/>
          <p:nvPr/>
        </p:nvPicPr>
        <p:blipFill rotWithShape="1">
          <a:blip r:embed="rId8">
            <a:alphaModFix/>
          </a:blip>
          <a:srcRect/>
          <a:stretch/>
        </p:blipFill>
        <p:spPr>
          <a:xfrm>
            <a:off x="75260" y="0"/>
            <a:ext cx="2565398" cy="2279998"/>
          </a:xfrm>
          <a:prstGeom prst="rect">
            <a:avLst/>
          </a:prstGeom>
          <a:noFill/>
          <a:ln>
            <a:noFill/>
          </a:ln>
        </p:spPr>
      </p:pic>
      <p:pic>
        <p:nvPicPr>
          <p:cNvPr id="138" name="Google Shape;138;p20"/>
          <p:cNvPicPr preferRelativeResize="0"/>
          <p:nvPr/>
        </p:nvPicPr>
        <p:blipFill rotWithShape="1">
          <a:blip r:embed="rId9">
            <a:alphaModFix/>
          </a:blip>
          <a:srcRect/>
          <a:stretch/>
        </p:blipFill>
        <p:spPr>
          <a:xfrm>
            <a:off x="9076267" y="0"/>
            <a:ext cx="2556271" cy="2279998"/>
          </a:xfrm>
          <a:prstGeom prst="rect">
            <a:avLst/>
          </a:prstGeom>
          <a:noFill/>
          <a:ln>
            <a:noFill/>
          </a:ln>
        </p:spPr>
      </p:pic>
      <p:sp>
        <p:nvSpPr>
          <p:cNvPr id="139" name="Google Shape;139;p20"/>
          <p:cNvSpPr/>
          <p:nvPr/>
        </p:nvSpPr>
        <p:spPr>
          <a:xfrm rot="10800000">
            <a:off x="3115867" y="-2"/>
            <a:ext cx="5960400" cy="2280000"/>
          </a:xfrm>
          <a:prstGeom prst="arc">
            <a:avLst>
              <a:gd name="adj1" fmla="val 10837693"/>
              <a:gd name="adj2" fmla="val 21587353"/>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0"/>
          <p:cNvSpPr/>
          <p:nvPr/>
        </p:nvSpPr>
        <p:spPr>
          <a:xfrm>
            <a:off x="5825068" y="2362199"/>
            <a:ext cx="5599200" cy="132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Arial"/>
                <a:ea typeface="Arial"/>
                <a:cs typeface="Arial"/>
                <a:sym typeface="Arial"/>
              </a:rPr>
              <a:t>BENGALURU</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Floors 1-3, L77, 15</a:t>
            </a:r>
            <a:r>
              <a:rPr lang="en-US" sz="1600" baseline="30000">
                <a:solidFill>
                  <a:schemeClr val="dk1"/>
                </a:solidFill>
                <a:latin typeface="Arial"/>
                <a:ea typeface="Arial"/>
                <a:cs typeface="Arial"/>
                <a:sym typeface="Arial"/>
              </a:rPr>
              <a:t>th</a:t>
            </a:r>
            <a:r>
              <a:rPr lang="en-US" sz="1600">
                <a:solidFill>
                  <a:schemeClr val="dk1"/>
                </a:solidFill>
                <a:latin typeface="Arial"/>
                <a:ea typeface="Arial"/>
                <a:cs typeface="Arial"/>
                <a:sym typeface="Arial"/>
              </a:rPr>
              <a:t> Cross Road, 3A Main Road, Sector 6, HSR Layout, Bengaluru – 560 102</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+91-9502334561 (Individuals)</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+91-9502799088 (Corporates)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3"/>
          <p:cNvSpPr/>
          <p:nvPr/>
        </p:nvSpPr>
        <p:spPr>
          <a:xfrm>
            <a:off x="34531" y="2362201"/>
            <a:ext cx="5790536" cy="20621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HYDERABAD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Office and Classrooms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Plot 63/A, Floors 1&amp;2, Road # 13, Film Nagar, Jubilee Hills, Hyderabad - 500 033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+91-9701685511 (Individuals)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+91-9618483483 (Corporates)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Social Media</a:t>
            </a:r>
            <a:endParaRPr sz="1600" b="1" i="0" u="none" strike="noStrike" cap="none">
              <a:solidFill>
                <a:schemeClr val="dk1"/>
              </a:solidFill>
              <a:latin typeface="Arial"/>
              <a:ea typeface="Arial"/>
              <a:cs typeface="Arial"/>
              <a:sym typeface="Arial"/>
            </a:endParaRPr>
          </a:p>
        </p:txBody>
      </p:sp>
      <p:graphicFrame>
        <p:nvGraphicFramePr>
          <p:cNvPr id="36" name="Google Shape;36;p3"/>
          <p:cNvGraphicFramePr/>
          <p:nvPr/>
        </p:nvGraphicFramePr>
        <p:xfrm>
          <a:off x="122186" y="4369324"/>
          <a:ext cx="8231600" cy="1828860"/>
        </p:xfrm>
        <a:graphic>
          <a:graphicData uri="http://schemas.openxmlformats.org/drawingml/2006/table">
            <a:tbl>
              <a:tblPr>
                <a:noFill/>
                <a:tableStyleId>{73D1A416-D741-462F-8F31-F049581A5771}</a:tableStyleId>
              </a:tblPr>
              <a:tblGrid>
                <a:gridCol w="1354675">
                  <a:extLst>
                    <a:ext uri="{9D8B030D-6E8A-4147-A177-3AD203B41FA5}">
                      <a16:colId xmlns:a16="http://schemas.microsoft.com/office/drawing/2014/main" val="20000"/>
                    </a:ext>
                  </a:extLst>
                </a:gridCol>
                <a:gridCol w="6876925">
                  <a:extLst>
                    <a:ext uri="{9D8B030D-6E8A-4147-A177-3AD203B41FA5}">
                      <a16:colId xmlns:a16="http://schemas.microsoft.com/office/drawing/2014/main" val="20001"/>
                    </a:ext>
                  </a:extLst>
                </a:gridCol>
              </a:tblGrid>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Web:</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hlinkClick r:id="rId2"/>
                        </a:rPr>
                        <a:t>http://www.insofe.edu.in</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Facebook:</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hlinkClick r:id="rId3"/>
                        </a:rPr>
                        <a:t>https://www.facebook.com/insofe</a:t>
                      </a:r>
                      <a:r>
                        <a:rPr lang="en-US" sz="1400" u="none" strike="noStrike" cap="none">
                          <a:solidFill>
                            <a:schemeClr val="dk1"/>
                          </a:solidFill>
                        </a:rPr>
                        <a:t> </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Twitter:</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hlinkClick r:id="rId4"/>
                        </a:rPr>
                        <a:t>https://twitter.com/Insofeedu</a:t>
                      </a:r>
                      <a:r>
                        <a:rPr lang="en-US" sz="1400" u="sng" strike="noStrike" cap="none">
                          <a:solidFill>
                            <a:schemeClr val="dk1"/>
                          </a:solidFill>
                        </a:rPr>
                        <a:t> </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YouTube:</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hlinkClick r:id="rId5"/>
                        </a:rPr>
                        <a:t>http://www.youtube.com/InsofeVideos</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SlideShare:</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hlinkClick r:id="rId6"/>
                        </a:rPr>
                        <a:t>http://www.slideshare.net/INSOFE</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0425">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rPr>
                        <a:t>LinkedIn:</a:t>
                      </a:r>
                      <a:endParaRPr sz="1400" u="none" strike="noStrike" cap="none"/>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sng" strike="noStrike" cap="none">
                          <a:solidFill>
                            <a:schemeClr val="hlink"/>
                          </a:solidFill>
                          <a:latin typeface="Arial"/>
                          <a:ea typeface="Arial"/>
                          <a:cs typeface="Arial"/>
                          <a:sym typeface="Arial"/>
                          <a:hlinkClick r:id="rId7"/>
                        </a:rPr>
                        <a:t>http://www.linkedin.com/company/international-school-of-engineering</a:t>
                      </a:r>
                      <a:endParaRPr sz="1400" b="0" u="none" strike="noStrike" cap="none">
                        <a:solidFill>
                          <a:schemeClr val="dk1"/>
                        </a:solidFill>
                      </a:endParaRPr>
                    </a:p>
                  </a:txBody>
                  <a:tcPr marL="108375" marR="1083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 name="Google Shape;37;p3"/>
          <p:cNvSpPr txBox="1"/>
          <p:nvPr/>
        </p:nvSpPr>
        <p:spPr>
          <a:xfrm>
            <a:off x="402638" y="6172200"/>
            <a:ext cx="11563585" cy="265457"/>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This presentation may contain references to findings of various reports available in the public domain. INSOFE  makes no representation as to their accuracy or that the organization subscribes to those findings.</a:t>
            </a:r>
            <a:endParaRPr sz="1400" b="0" i="0" u="none" strike="noStrike" cap="none">
              <a:solidFill>
                <a:srgbClr val="000000"/>
              </a:solidFill>
              <a:latin typeface="Arial"/>
              <a:ea typeface="Arial"/>
              <a:cs typeface="Arial"/>
              <a:sym typeface="Arial"/>
            </a:endParaRPr>
          </a:p>
        </p:txBody>
      </p:sp>
      <p:pic>
        <p:nvPicPr>
          <p:cNvPr id="38" name="Google Shape;38;p3"/>
          <p:cNvPicPr preferRelativeResize="0"/>
          <p:nvPr/>
        </p:nvPicPr>
        <p:blipFill rotWithShape="1">
          <a:blip r:embed="rId8">
            <a:alphaModFix/>
          </a:blip>
          <a:srcRect/>
          <a:stretch/>
        </p:blipFill>
        <p:spPr>
          <a:xfrm>
            <a:off x="75261" y="1"/>
            <a:ext cx="3040473" cy="2279999"/>
          </a:xfrm>
          <a:prstGeom prst="rect">
            <a:avLst/>
          </a:prstGeom>
          <a:noFill/>
          <a:ln>
            <a:noFill/>
          </a:ln>
        </p:spPr>
      </p:pic>
      <p:pic>
        <p:nvPicPr>
          <p:cNvPr id="39" name="Google Shape;39;p3"/>
          <p:cNvPicPr preferRelativeResize="0"/>
          <p:nvPr/>
        </p:nvPicPr>
        <p:blipFill rotWithShape="1">
          <a:blip r:embed="rId9">
            <a:alphaModFix/>
          </a:blip>
          <a:srcRect/>
          <a:stretch/>
        </p:blipFill>
        <p:spPr>
          <a:xfrm>
            <a:off x="9076267" y="1"/>
            <a:ext cx="3029653" cy="2279999"/>
          </a:xfrm>
          <a:prstGeom prst="rect">
            <a:avLst/>
          </a:prstGeom>
          <a:noFill/>
          <a:ln>
            <a:noFill/>
          </a:ln>
        </p:spPr>
      </p:pic>
      <p:sp>
        <p:nvSpPr>
          <p:cNvPr id="40" name="Google Shape;40;p3"/>
          <p:cNvSpPr/>
          <p:nvPr/>
        </p:nvSpPr>
        <p:spPr>
          <a:xfrm rot="10800000">
            <a:off x="3115734" y="0"/>
            <a:ext cx="5960533" cy="2279998"/>
          </a:xfrm>
          <a:prstGeom prst="arc">
            <a:avLst>
              <a:gd name="adj1" fmla="val 10837693"/>
              <a:gd name="adj2" fmla="val 21587353"/>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3"/>
          <p:cNvSpPr/>
          <p:nvPr/>
        </p:nvSpPr>
        <p:spPr>
          <a:xfrm>
            <a:off x="5825067" y="2362201"/>
            <a:ext cx="6280855" cy="280076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BENGALURU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Office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Incubex, #728, Grace Platina, 4th Floor, CMH Road, Indira Nagar, 1st Stage, Bengaluru – 560038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+91-9502334561 (Individuals)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+91-9502799088 (Corporates)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Classroom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KnowledgeHut Solutions Pvt. Ltd., Reliable Plaza, Jakkasandra Main Road, Teacher's Colony, 14th Main Road, Sector – 5, HSR Layout, Bengaluru - 560102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4800" b="1" i="0" u="none" strike="noStrike" cap="none">
                <a:solidFill>
                  <a:srgbClr val="00206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53" name="Google Shape;53;p5"/>
          <p:cNvSpPr txBox="1">
            <a:spLocks noGrp="1"/>
          </p:cNvSpPr>
          <p:nvPr>
            <p:ph type="body" idx="1"/>
          </p:nvPr>
        </p:nvSpPr>
        <p:spPr>
          <a:xfrm>
            <a:off x="609600" y="990601"/>
            <a:ext cx="10972800" cy="4525963"/>
          </a:xfrm>
          <a:prstGeom prst="rect">
            <a:avLst/>
          </a:prstGeom>
          <a:noFill/>
          <a:ln>
            <a:noFill/>
          </a:ln>
        </p:spPr>
        <p:txBody>
          <a:bodyPr spcFirstLastPara="1" wrap="square" lIns="91425" tIns="91425" rIns="91425" bIns="91425" anchor="t" anchorCtr="0"/>
          <a:lstStyle>
            <a:lvl1pPr marL="457200" marR="0" lvl="0" indent="-508000" algn="l" rtl="0">
              <a:lnSpc>
                <a:spcPct val="100000"/>
              </a:lnSpc>
              <a:spcBef>
                <a:spcPts val="880"/>
              </a:spcBef>
              <a:spcAft>
                <a:spcPts val="0"/>
              </a:spcAft>
              <a:buClr>
                <a:schemeClr val="dk1"/>
              </a:buClr>
              <a:buSzPts val="4400"/>
              <a:buFont typeface="Arial"/>
              <a:buChar char="•"/>
              <a:defRPr sz="4400" b="0" i="0" u="none" strike="noStrike" cap="none">
                <a:solidFill>
                  <a:schemeClr val="dk1"/>
                </a:solidFill>
                <a:latin typeface="Arial"/>
                <a:ea typeface="Arial"/>
                <a:cs typeface="Arial"/>
                <a:sym typeface="Arial"/>
              </a:defRPr>
            </a:lvl1pPr>
            <a:lvl2pPr marL="914400" marR="0" lvl="1"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a:stretch/>
        </p:blipFill>
        <p:spPr>
          <a:xfrm>
            <a:off x="225778" y="1066800"/>
            <a:ext cx="5012267" cy="3886200"/>
          </a:xfrm>
          <a:prstGeom prst="rect">
            <a:avLst/>
          </a:prstGeom>
          <a:noFill/>
          <a:ln>
            <a:noFill/>
          </a:ln>
        </p:spPr>
      </p:pic>
      <p:sp>
        <p:nvSpPr>
          <p:cNvPr id="57" name="Google Shape;57;p7"/>
          <p:cNvSpPr txBox="1"/>
          <p:nvPr/>
        </p:nvSpPr>
        <p:spPr>
          <a:xfrm>
            <a:off x="5463822" y="2750277"/>
            <a:ext cx="5454414"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2"/>
                </a:solidFill>
                <a:latin typeface="Arial"/>
                <a:ea typeface="Arial"/>
                <a:cs typeface="Arial"/>
                <a:sym typeface="Arial"/>
              </a:rPr>
              <a:t>Inspire…Educate…Transform.</a:t>
            </a:r>
            <a:endParaRPr sz="1400" b="0" i="0" u="none" strike="noStrike" cap="none">
              <a:solidFill>
                <a:srgbClr val="000000"/>
              </a:solidFill>
              <a:latin typeface="Arial"/>
              <a:ea typeface="Arial"/>
              <a:cs typeface="Arial"/>
              <a:sym typeface="Arial"/>
            </a:endParaRPr>
          </a:p>
        </p:txBody>
      </p:sp>
      <p:grpSp>
        <p:nvGrpSpPr>
          <p:cNvPr id="58" name="Google Shape;58;p7"/>
          <p:cNvGrpSpPr/>
          <p:nvPr/>
        </p:nvGrpSpPr>
        <p:grpSpPr>
          <a:xfrm>
            <a:off x="5192889" y="2133600"/>
            <a:ext cx="180622" cy="1752600"/>
            <a:chOff x="5108634" y="2674938"/>
            <a:chExt cx="152400" cy="1752600"/>
          </a:xfrm>
        </p:grpSpPr>
        <p:cxnSp>
          <p:nvCxnSpPr>
            <p:cNvPr id="59" name="Google Shape;59;p7"/>
            <p:cNvCxnSpPr/>
            <p:nvPr/>
          </p:nvCxnSpPr>
          <p:spPr>
            <a:xfrm>
              <a:off x="5108634" y="2674938"/>
              <a:ext cx="0" cy="1752600"/>
            </a:xfrm>
            <a:prstGeom prst="straightConnector1">
              <a:avLst/>
            </a:prstGeom>
            <a:noFill/>
            <a:ln w="12700" cap="flat" cmpd="sng">
              <a:solidFill>
                <a:schemeClr val="dk1"/>
              </a:solidFill>
              <a:prstDash val="solid"/>
              <a:round/>
              <a:headEnd type="none" w="sm" len="sm"/>
              <a:tailEnd type="none" w="sm" len="sm"/>
            </a:ln>
          </p:spPr>
        </p:cxnSp>
        <p:cxnSp>
          <p:nvCxnSpPr>
            <p:cNvPr id="60" name="Google Shape;60;p7"/>
            <p:cNvCxnSpPr/>
            <p:nvPr/>
          </p:nvCxnSpPr>
          <p:spPr>
            <a:xfrm>
              <a:off x="5261034" y="2903538"/>
              <a:ext cx="0" cy="1219200"/>
            </a:xfrm>
            <a:prstGeom prst="straightConnector1">
              <a:avLst/>
            </a:prstGeom>
            <a:noFill/>
            <a:ln w="12700" cap="flat" cmpd="sng">
              <a:solidFill>
                <a:schemeClr val="dk1"/>
              </a:solidFill>
              <a:prstDash val="solid"/>
              <a:round/>
              <a:headEnd type="none" w="sm" len="sm"/>
              <a:tailEnd type="none" w="sm" len="sm"/>
            </a:ln>
          </p:spPr>
        </p:cxnSp>
      </p:grpSp>
      <p:grpSp>
        <p:nvGrpSpPr>
          <p:cNvPr id="61" name="Google Shape;61;p7"/>
          <p:cNvGrpSpPr/>
          <p:nvPr/>
        </p:nvGrpSpPr>
        <p:grpSpPr>
          <a:xfrm>
            <a:off x="584804" y="1177161"/>
            <a:ext cx="4241196" cy="3402747"/>
            <a:chOff x="722028" y="1720116"/>
            <a:chExt cx="3578509" cy="3402747"/>
          </a:xfrm>
        </p:grpSpPr>
        <p:pic>
          <p:nvPicPr>
            <p:cNvPr id="62" name="Google Shape;62;p7"/>
            <p:cNvPicPr preferRelativeResize="0"/>
            <p:nvPr/>
          </p:nvPicPr>
          <p:blipFill rotWithShape="1">
            <a:blip r:embed="rId3">
              <a:alphaModFix/>
            </a:blip>
            <a:srcRect/>
            <a:stretch/>
          </p:blipFill>
          <p:spPr>
            <a:xfrm>
              <a:off x="2247900" y="4267200"/>
              <a:ext cx="1284287" cy="855663"/>
            </a:xfrm>
            <a:prstGeom prst="rect">
              <a:avLst/>
            </a:prstGeom>
            <a:noFill/>
            <a:ln>
              <a:noFill/>
            </a:ln>
          </p:spPr>
        </p:pic>
        <p:sp>
          <p:nvSpPr>
            <p:cNvPr id="63" name="Google Shape;63;p7"/>
            <p:cNvSpPr/>
            <p:nvPr/>
          </p:nvSpPr>
          <p:spPr>
            <a:xfrm>
              <a:off x="722028" y="3293233"/>
              <a:ext cx="1284287" cy="855663"/>
            </a:xfrm>
            <a:prstGeom prst="rect">
              <a:avLst/>
            </a:prstGeom>
            <a:solidFill>
              <a:srgbClr val="FFFFFF"/>
            </a:solidFill>
            <a:ln>
              <a:noFill/>
            </a:ln>
          </p:spPr>
        </p:sp>
        <p:pic>
          <p:nvPicPr>
            <p:cNvPr id="64" name="Google Shape;64;p7"/>
            <p:cNvPicPr preferRelativeResize="0"/>
            <p:nvPr/>
          </p:nvPicPr>
          <p:blipFill rotWithShape="1">
            <a:blip r:embed="rId4">
              <a:alphaModFix/>
            </a:blip>
            <a:srcRect/>
            <a:stretch/>
          </p:blipFill>
          <p:spPr>
            <a:xfrm>
              <a:off x="2247900" y="3284633"/>
              <a:ext cx="1284287" cy="855663"/>
            </a:xfrm>
            <a:prstGeom prst="rect">
              <a:avLst/>
            </a:prstGeom>
            <a:noFill/>
            <a:ln>
              <a:noFill/>
            </a:ln>
          </p:spPr>
        </p:pic>
        <p:pic>
          <p:nvPicPr>
            <p:cNvPr id="65" name="Google Shape;65;p7"/>
            <p:cNvPicPr preferRelativeResize="0"/>
            <p:nvPr/>
          </p:nvPicPr>
          <p:blipFill rotWithShape="1">
            <a:blip r:embed="rId5">
              <a:alphaModFix/>
            </a:blip>
            <a:srcRect/>
            <a:stretch/>
          </p:blipFill>
          <p:spPr>
            <a:xfrm>
              <a:off x="2247900" y="1720116"/>
              <a:ext cx="2052637" cy="1371600"/>
            </a:xfrm>
            <a:prstGeom prst="rect">
              <a:avLst/>
            </a:prstGeom>
            <a:noFill/>
            <a:ln>
              <a:noFill/>
            </a:ln>
          </p:spPr>
        </p:pic>
        <p:sp>
          <p:nvSpPr>
            <p:cNvPr id="66" name="Google Shape;66;p7"/>
            <p:cNvSpPr/>
            <p:nvPr/>
          </p:nvSpPr>
          <p:spPr>
            <a:xfrm>
              <a:off x="722028" y="4267200"/>
              <a:ext cx="1284287" cy="855663"/>
            </a:xfrm>
            <a:prstGeom prst="rect">
              <a:avLst/>
            </a:prstGeom>
            <a:solidFill>
              <a:srgbClr val="FFFFFF"/>
            </a:solidFill>
            <a:ln>
              <a:noFill/>
            </a:ln>
          </p:spPr>
        </p:sp>
        <p:pic>
          <p:nvPicPr>
            <p:cNvPr id="67" name="Google Shape;67;p7"/>
            <p:cNvPicPr preferRelativeResize="0"/>
            <p:nvPr/>
          </p:nvPicPr>
          <p:blipFill rotWithShape="1">
            <a:blip r:embed="rId6">
              <a:alphaModFix/>
            </a:blip>
            <a:srcRect/>
            <a:stretch/>
          </p:blipFill>
          <p:spPr>
            <a:xfrm>
              <a:off x="722028" y="2236053"/>
              <a:ext cx="1284287" cy="855663"/>
            </a:xfrm>
            <a:prstGeom prst="rect">
              <a:avLst/>
            </a:prstGeom>
            <a:noFill/>
            <a:ln>
              <a:noFill/>
            </a:ln>
          </p:spPr>
        </p:pic>
      </p:grpSp>
      <p:pic>
        <p:nvPicPr>
          <p:cNvPr id="68" name="Google Shape;68;p7" descr="saffron.jpg"/>
          <p:cNvPicPr preferRelativeResize="0"/>
          <p:nvPr/>
        </p:nvPicPr>
        <p:blipFill rotWithShape="1">
          <a:blip r:embed="rId7">
            <a:alphaModFix/>
          </a:blip>
          <a:srcRect/>
          <a:stretch/>
        </p:blipFill>
        <p:spPr>
          <a:xfrm rot="10800000" flipH="1">
            <a:off x="-17142" y="1270000"/>
            <a:ext cx="75259" cy="5359400"/>
          </a:xfrm>
          <a:prstGeom prst="rect">
            <a:avLst/>
          </a:prstGeom>
          <a:noFill/>
          <a:ln>
            <a:noFill/>
          </a:ln>
        </p:spPr>
      </p:pic>
      <p:pic>
        <p:nvPicPr>
          <p:cNvPr id="69" name="Google Shape;69;p7"/>
          <p:cNvPicPr preferRelativeResize="0"/>
          <p:nvPr/>
        </p:nvPicPr>
        <p:blipFill rotWithShape="1">
          <a:blip r:embed="rId8">
            <a:alphaModFix/>
          </a:blip>
          <a:srcRect/>
          <a:stretch/>
        </p:blipFill>
        <p:spPr>
          <a:xfrm>
            <a:off x="12118439" y="0"/>
            <a:ext cx="84175" cy="5279408"/>
          </a:xfrm>
          <a:prstGeom prst="rect">
            <a:avLst/>
          </a:prstGeom>
          <a:noFill/>
          <a:ln>
            <a:noFill/>
          </a:ln>
        </p:spPr>
      </p:pic>
      <p:sp>
        <p:nvSpPr>
          <p:cNvPr id="70" name="Google Shape;70;p7"/>
          <p:cNvSpPr/>
          <p:nvPr/>
        </p:nvSpPr>
        <p:spPr>
          <a:xfrm>
            <a:off x="-17143" y="6589714"/>
            <a:ext cx="12209144" cy="268287"/>
          </a:xfrm>
          <a:prstGeom prst="rect">
            <a:avLst/>
          </a:prstGeom>
          <a:solidFill>
            <a:srgbClr val="FF66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Verdana"/>
              <a:ea typeface="Verdana"/>
              <a:cs typeface="Verdana"/>
              <a:sym typeface="Verdana"/>
            </a:endParaRPr>
          </a:p>
        </p:txBody>
      </p:sp>
      <p:sp>
        <p:nvSpPr>
          <p:cNvPr id="71" name="Google Shape;71;p7"/>
          <p:cNvSpPr txBox="1"/>
          <p:nvPr/>
        </p:nvSpPr>
        <p:spPr>
          <a:xfrm>
            <a:off x="34901" y="6604085"/>
            <a:ext cx="1212220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best place for students to learn Applied Engineering 					http://www.insofe.edu.in</a:t>
            </a:r>
            <a:endParaRPr sz="1200" b="0" i="0" u="none" strike="noStrike" cap="none">
              <a:solidFill>
                <a:schemeClr val="lt1"/>
              </a:solidFill>
              <a:latin typeface="Arial"/>
              <a:ea typeface="Arial"/>
              <a:cs typeface="Arial"/>
              <a:sym typeface="Arial"/>
            </a:endParaRPr>
          </a:p>
        </p:txBody>
      </p:sp>
      <p:pic>
        <p:nvPicPr>
          <p:cNvPr id="72" name="Google Shape;72;p7"/>
          <p:cNvPicPr preferRelativeResize="0"/>
          <p:nvPr/>
        </p:nvPicPr>
        <p:blipFill rotWithShape="1">
          <a:blip r:embed="rId9">
            <a:alphaModFix/>
          </a:blip>
          <a:srcRect/>
          <a:stretch/>
        </p:blipFill>
        <p:spPr>
          <a:xfrm>
            <a:off x="8353778" y="76200"/>
            <a:ext cx="3694662" cy="95465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963319" y="4406901"/>
            <a:ext cx="10363200" cy="13620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4800" b="1" i="0" u="none" strike="noStrike" cap="none">
                <a:solidFill>
                  <a:srgbClr val="00206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body" idx="1"/>
          </p:nvPr>
        </p:nvSpPr>
        <p:spPr>
          <a:xfrm>
            <a:off x="963319" y="2906713"/>
            <a:ext cx="10363200" cy="1500187"/>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720"/>
              </a:spcBef>
              <a:spcAft>
                <a:spcPts val="0"/>
              </a:spcAft>
              <a:buClr>
                <a:srgbClr val="FF0000"/>
              </a:buClr>
              <a:buSzPts val="3600"/>
              <a:buFont typeface="Quando"/>
              <a:buNone/>
              <a:defRPr sz="3600" b="0" i="0" u="none" strike="noStrike" cap="none">
                <a:solidFill>
                  <a:srgbClr val="FF0000"/>
                </a:solidFill>
                <a:latin typeface="Quando"/>
                <a:ea typeface="Quando"/>
                <a:cs typeface="Quando"/>
                <a:sym typeface="Quando"/>
              </a:defRPr>
            </a:lvl1pPr>
            <a:lvl2pPr marL="914400" marR="0" lvl="1" indent="-228600" algn="l" rtl="0">
              <a:lnSpc>
                <a:spcPct val="100000"/>
              </a:lnSpc>
              <a:spcBef>
                <a:spcPts val="36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32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28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28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78" name="Google Shape;78;p9"/>
          <p:cNvSpPr txBox="1">
            <a:spLocks noGrp="1"/>
          </p:cNvSpPr>
          <p:nvPr>
            <p:ph type="body" idx="1"/>
          </p:nvPr>
        </p:nvSpPr>
        <p:spPr>
          <a:xfrm>
            <a:off x="609600" y="1600201"/>
            <a:ext cx="5396089"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1pPr>
            <a:lvl2pPr marL="914400" marR="0" lvl="1"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3pPr>
            <a:lvl4pPr marL="1828800" marR="0" lvl="3"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4pPr>
            <a:lvl5pPr marL="2286000" marR="0" lvl="4"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9"/>
          <p:cNvSpPr txBox="1">
            <a:spLocks noGrp="1"/>
          </p:cNvSpPr>
          <p:nvPr>
            <p:ph type="body" idx="2"/>
          </p:nvPr>
        </p:nvSpPr>
        <p:spPr>
          <a:xfrm>
            <a:off x="6186311" y="1600201"/>
            <a:ext cx="5396089"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1pPr>
            <a:lvl2pPr marL="914400" marR="0" lvl="1"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3pPr>
            <a:lvl4pPr marL="1828800" marR="0" lvl="3"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4pPr>
            <a:lvl5pPr marL="2286000" marR="0" lvl="4"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0"/>
        <p:cNvGrpSpPr/>
        <p:nvPr/>
      </p:nvGrpSpPr>
      <p:grpSpPr>
        <a:xfrm>
          <a:off x="0" y="0"/>
          <a:ext cx="0" cy="0"/>
          <a:chOff x="0" y="0"/>
          <a:chExt cx="0" cy="0"/>
        </a:xfrm>
      </p:grpSpPr>
      <p:sp>
        <p:nvSpPr>
          <p:cNvPr id="81" name="Google Shape;81;p10"/>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body" idx="1"/>
          </p:nvPr>
        </p:nvSpPr>
        <p:spPr>
          <a:xfrm>
            <a:off x="609601" y="1535113"/>
            <a:ext cx="5386682" cy="639762"/>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Verdana"/>
              <a:buNone/>
              <a:defRPr sz="2400" b="1" i="0" u="none" strike="noStrike" cap="none">
                <a:solidFill>
                  <a:schemeClr val="dk1"/>
                </a:solidFill>
                <a:latin typeface="Verdana"/>
                <a:ea typeface="Verdana"/>
                <a:cs typeface="Verdana"/>
                <a:sym typeface="Verdana"/>
              </a:defRPr>
            </a:lvl1pPr>
            <a:lvl2pPr marL="914400" marR="0" lvl="1" indent="-228600" algn="l" rtl="0">
              <a:lnSpc>
                <a:spcPct val="100000"/>
              </a:lnSpc>
              <a:spcBef>
                <a:spcPts val="400"/>
              </a:spcBef>
              <a:spcAft>
                <a:spcPts val="0"/>
              </a:spcAft>
              <a:buClr>
                <a:schemeClr val="dk1"/>
              </a:buClr>
              <a:buSzPts val="2000"/>
              <a:buFont typeface="Verdana"/>
              <a:buNone/>
              <a:defRPr sz="2000" b="1"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360"/>
              </a:spcBef>
              <a:spcAft>
                <a:spcPts val="0"/>
              </a:spcAft>
              <a:buClr>
                <a:schemeClr val="dk1"/>
              </a:buClr>
              <a:buSzPts val="1800"/>
              <a:buFont typeface="Verdana"/>
              <a:buNone/>
              <a:defRPr sz="1800" b="1"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320"/>
              </a:spcBef>
              <a:spcAft>
                <a:spcPts val="0"/>
              </a:spcAft>
              <a:buClr>
                <a:schemeClr val="dk1"/>
              </a:buClr>
              <a:buSzPts val="1600"/>
              <a:buFont typeface="Verdana"/>
              <a:buNone/>
              <a:defRPr sz="1600" b="1"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320"/>
              </a:spcBef>
              <a:spcAft>
                <a:spcPts val="0"/>
              </a:spcAft>
              <a:buClr>
                <a:schemeClr val="dk1"/>
              </a:buClr>
              <a:buSzPts val="1600"/>
              <a:buFont typeface="Verdana"/>
              <a:buNone/>
              <a:defRPr sz="1600" b="1"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body" idx="2"/>
          </p:nvPr>
        </p:nvSpPr>
        <p:spPr>
          <a:xfrm>
            <a:off x="609601" y="2174875"/>
            <a:ext cx="5386682" cy="395128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Verdana"/>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Verdana"/>
              <a:buChar char="»"/>
              <a:defRPr sz="1600" b="0" i="0" u="none" strike="noStrike" cap="none">
                <a:solidFill>
                  <a:schemeClr val="dk1"/>
                </a:solidFill>
                <a:latin typeface="Verdana"/>
                <a:ea typeface="Verdana"/>
                <a:cs typeface="Verdana"/>
                <a:sym typeface="Verdana"/>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86" name="Google Shape;86;p11"/>
          <p:cNvSpPr txBox="1">
            <a:spLocks noGrp="1"/>
          </p:cNvSpPr>
          <p:nvPr>
            <p:ph type="body" idx="3"/>
          </p:nvPr>
        </p:nvSpPr>
        <p:spPr>
          <a:xfrm>
            <a:off x="6193837" y="1535113"/>
            <a:ext cx="5388563" cy="639762"/>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Verdana"/>
              <a:buNone/>
              <a:defRPr sz="2400" b="1" i="0" u="none" strike="noStrike" cap="none">
                <a:solidFill>
                  <a:schemeClr val="dk1"/>
                </a:solidFill>
                <a:latin typeface="Verdana"/>
                <a:ea typeface="Verdana"/>
                <a:cs typeface="Verdana"/>
                <a:sym typeface="Verdana"/>
              </a:defRPr>
            </a:lvl1pPr>
            <a:lvl2pPr marL="914400" marR="0" lvl="1" indent="-228600" algn="l" rtl="0">
              <a:lnSpc>
                <a:spcPct val="100000"/>
              </a:lnSpc>
              <a:spcBef>
                <a:spcPts val="400"/>
              </a:spcBef>
              <a:spcAft>
                <a:spcPts val="0"/>
              </a:spcAft>
              <a:buClr>
                <a:schemeClr val="dk1"/>
              </a:buClr>
              <a:buSzPts val="2000"/>
              <a:buFont typeface="Verdana"/>
              <a:buNone/>
              <a:defRPr sz="2000" b="1"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360"/>
              </a:spcBef>
              <a:spcAft>
                <a:spcPts val="0"/>
              </a:spcAft>
              <a:buClr>
                <a:schemeClr val="dk1"/>
              </a:buClr>
              <a:buSzPts val="1800"/>
              <a:buFont typeface="Verdana"/>
              <a:buNone/>
              <a:defRPr sz="1800" b="1"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320"/>
              </a:spcBef>
              <a:spcAft>
                <a:spcPts val="0"/>
              </a:spcAft>
              <a:buClr>
                <a:schemeClr val="dk1"/>
              </a:buClr>
              <a:buSzPts val="1600"/>
              <a:buFont typeface="Verdana"/>
              <a:buNone/>
              <a:defRPr sz="1600" b="1"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320"/>
              </a:spcBef>
              <a:spcAft>
                <a:spcPts val="0"/>
              </a:spcAft>
              <a:buClr>
                <a:schemeClr val="dk1"/>
              </a:buClr>
              <a:buSzPts val="1600"/>
              <a:buFont typeface="Verdana"/>
              <a:buNone/>
              <a:defRPr sz="1600" b="1"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7" name="Google Shape;87;p11"/>
          <p:cNvSpPr txBox="1">
            <a:spLocks noGrp="1"/>
          </p:cNvSpPr>
          <p:nvPr>
            <p:ph type="body" idx="4"/>
          </p:nvPr>
        </p:nvSpPr>
        <p:spPr>
          <a:xfrm>
            <a:off x="6193837" y="2174875"/>
            <a:ext cx="5388563" cy="395128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Verdana"/>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Verdana"/>
              <a:buChar char="»"/>
              <a:defRPr sz="1600" b="0" i="0" u="none" strike="noStrike" cap="none">
                <a:solidFill>
                  <a:schemeClr val="dk1"/>
                </a:solidFill>
                <a:latin typeface="Verdana"/>
                <a:ea typeface="Verdana"/>
                <a:cs typeface="Verdana"/>
                <a:sym typeface="Verdana"/>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2.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title"/>
          </p:nvPr>
        </p:nvSpPr>
        <p:spPr>
          <a:xfrm>
            <a:off x="225778" y="152401"/>
            <a:ext cx="9731022" cy="71596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pic>
        <p:nvPicPr>
          <p:cNvPr id="12" name="Google Shape;12;p1" descr="saffron.jpg"/>
          <p:cNvPicPr preferRelativeResize="0"/>
          <p:nvPr/>
        </p:nvPicPr>
        <p:blipFill rotWithShape="1">
          <a:blip r:embed="rId4">
            <a:alphaModFix/>
          </a:blip>
          <a:srcRect/>
          <a:stretch/>
        </p:blipFill>
        <p:spPr>
          <a:xfrm rot="10800000" flipH="1">
            <a:off x="-17142" y="1270000"/>
            <a:ext cx="75259" cy="5359400"/>
          </a:xfrm>
          <a:prstGeom prst="rect">
            <a:avLst/>
          </a:prstGeom>
          <a:noFill/>
          <a:ln>
            <a:noFill/>
          </a:ln>
        </p:spPr>
      </p:pic>
      <p:sp>
        <p:nvSpPr>
          <p:cNvPr id="13" name="Google Shape;13;p1"/>
          <p:cNvSpPr/>
          <p:nvPr/>
        </p:nvSpPr>
        <p:spPr>
          <a:xfrm>
            <a:off x="-17143" y="6589714"/>
            <a:ext cx="12209144" cy="268287"/>
          </a:xfrm>
          <a:prstGeom prst="rect">
            <a:avLst/>
          </a:prstGeom>
          <a:solidFill>
            <a:srgbClr val="FF66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Verdana"/>
              <a:ea typeface="Verdana"/>
              <a:cs typeface="Verdana"/>
              <a:sym typeface="Verdana"/>
            </a:endParaRPr>
          </a:p>
        </p:txBody>
      </p:sp>
      <p:pic>
        <p:nvPicPr>
          <p:cNvPr id="14" name="Google Shape;14;p1"/>
          <p:cNvPicPr preferRelativeResize="0"/>
          <p:nvPr/>
        </p:nvPicPr>
        <p:blipFill rotWithShape="1">
          <a:blip r:embed="rId5">
            <a:alphaModFix/>
          </a:blip>
          <a:srcRect/>
          <a:stretch/>
        </p:blipFill>
        <p:spPr>
          <a:xfrm>
            <a:off x="12118439" y="0"/>
            <a:ext cx="84175" cy="5279408"/>
          </a:xfrm>
          <a:prstGeom prst="rect">
            <a:avLst/>
          </a:prstGeom>
          <a:noFill/>
          <a:ln>
            <a:noFill/>
          </a:ln>
        </p:spPr>
      </p:pic>
      <p:pic>
        <p:nvPicPr>
          <p:cNvPr id="15" name="Google Shape;15;p1"/>
          <p:cNvPicPr preferRelativeResize="0"/>
          <p:nvPr/>
        </p:nvPicPr>
        <p:blipFill rotWithShape="1">
          <a:blip r:embed="rId6">
            <a:alphaModFix/>
          </a:blip>
          <a:srcRect/>
          <a:stretch/>
        </p:blipFill>
        <p:spPr>
          <a:xfrm>
            <a:off x="4240098" y="147918"/>
            <a:ext cx="3694662" cy="954658"/>
          </a:xfrm>
          <a:prstGeom prst="rect">
            <a:avLst/>
          </a:prstGeom>
          <a:noFill/>
          <a:ln>
            <a:noFill/>
          </a:ln>
        </p:spPr>
      </p:pic>
      <p:sp>
        <p:nvSpPr>
          <p:cNvPr id="16" name="Google Shape;16;p1"/>
          <p:cNvSpPr txBox="1"/>
          <p:nvPr/>
        </p:nvSpPr>
        <p:spPr>
          <a:xfrm>
            <a:off x="34901" y="6604085"/>
            <a:ext cx="1212220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best place for students to learn Applied Engineering                         	  </a:t>
            </a:r>
            <a:fld id="{00000000-1234-1234-1234-123412341234}" type="slidenum">
              <a:rPr lang="en-US" sz="1200" b="0" i="0" u="none" strike="noStrike" cap="none">
                <a:solidFill>
                  <a:schemeClr val="lt1"/>
                </a:solidFill>
                <a:latin typeface="Arial"/>
                <a:ea typeface="Arial"/>
                <a:cs typeface="Arial"/>
                <a:sym typeface="Arial"/>
              </a:rPr>
              <a:pPr marL="0" marR="0" lvl="0" indent="0" algn="l" rtl="0">
                <a:lnSpc>
                  <a:spcPct val="100000"/>
                </a:lnSpc>
                <a:spcBef>
                  <a:spcPts val="0"/>
                </a:spcBef>
                <a:spcAft>
                  <a:spcPts val="0"/>
                </a:spcAft>
                <a:buClr>
                  <a:srgbClr val="000000"/>
                </a:buClr>
                <a:buSzPts val="1200"/>
                <a:buFont typeface="Arial"/>
                <a:buNone/>
              </a:pPr>
              <a:t>‹#›</a:t>
            </a:fld>
            <a:r>
              <a:rPr lang="en-US" sz="1200" b="0" i="0" u="none" strike="noStrike" cap="none">
                <a:solidFill>
                  <a:schemeClr val="lt1"/>
                </a:solidFill>
                <a:latin typeface="Arial"/>
                <a:ea typeface="Arial"/>
                <a:cs typeface="Arial"/>
                <a:sym typeface="Arial"/>
              </a:rPr>
              <a:t>  			http://www.insofe.edu.in</a:t>
            </a:r>
            <a:endParaRPr sz="12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
        <p:cNvGrpSpPr/>
        <p:nvPr/>
      </p:nvGrpSpPr>
      <p:grpSpPr>
        <a:xfrm>
          <a:off x="0" y="0"/>
          <a:ext cx="0" cy="0"/>
          <a:chOff x="0" y="0"/>
          <a:chExt cx="0" cy="0"/>
        </a:xfrm>
      </p:grpSpPr>
      <p:sp>
        <p:nvSpPr>
          <p:cNvPr id="43" name="Google Shape;43;p4"/>
          <p:cNvSpPr txBox="1">
            <a:spLocks noGrp="1"/>
          </p:cNvSpPr>
          <p:nvPr>
            <p:ph type="body" idx="1"/>
          </p:nvPr>
        </p:nvSpPr>
        <p:spPr>
          <a:xfrm>
            <a:off x="609600" y="990601"/>
            <a:ext cx="10972800" cy="45259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Google Shape;44;p4"/>
          <p:cNvSpPr txBox="1">
            <a:spLocks noGrp="1"/>
          </p:cNvSpPr>
          <p:nvPr>
            <p:ph type="title"/>
          </p:nvPr>
        </p:nvSpPr>
        <p:spPr>
          <a:xfrm>
            <a:off x="225778" y="152401"/>
            <a:ext cx="9731022" cy="533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Arial"/>
                <a:ea typeface="Arial"/>
                <a:cs typeface="Arial"/>
                <a:sym typeface="Arial"/>
              </a:defRPr>
            </a:lvl9pPr>
          </a:lstStyle>
          <a:p>
            <a:endParaRPr/>
          </a:p>
        </p:txBody>
      </p:sp>
      <p:pic>
        <p:nvPicPr>
          <p:cNvPr id="45" name="Google Shape;45;p4" descr="saffron.jpg"/>
          <p:cNvPicPr preferRelativeResize="0"/>
          <p:nvPr/>
        </p:nvPicPr>
        <p:blipFill rotWithShape="1">
          <a:blip r:embed="rId14">
            <a:alphaModFix/>
          </a:blip>
          <a:srcRect/>
          <a:stretch/>
        </p:blipFill>
        <p:spPr>
          <a:xfrm rot="10800000" flipH="1">
            <a:off x="-17142" y="1270000"/>
            <a:ext cx="75259" cy="5359400"/>
          </a:xfrm>
          <a:prstGeom prst="rect">
            <a:avLst/>
          </a:prstGeom>
          <a:noFill/>
          <a:ln>
            <a:noFill/>
          </a:ln>
        </p:spPr>
      </p:pic>
      <p:sp>
        <p:nvSpPr>
          <p:cNvPr id="46" name="Google Shape;46;p4"/>
          <p:cNvSpPr/>
          <p:nvPr/>
        </p:nvSpPr>
        <p:spPr>
          <a:xfrm>
            <a:off x="-17143" y="6589714"/>
            <a:ext cx="12209144" cy="268287"/>
          </a:xfrm>
          <a:prstGeom prst="rect">
            <a:avLst/>
          </a:prstGeom>
          <a:solidFill>
            <a:srgbClr val="FF66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Verdana"/>
              <a:ea typeface="Verdana"/>
              <a:cs typeface="Verdana"/>
              <a:sym typeface="Verdana"/>
            </a:endParaRPr>
          </a:p>
        </p:txBody>
      </p:sp>
      <p:pic>
        <p:nvPicPr>
          <p:cNvPr id="47" name="Google Shape;47;p4"/>
          <p:cNvPicPr preferRelativeResize="0"/>
          <p:nvPr/>
        </p:nvPicPr>
        <p:blipFill rotWithShape="1">
          <a:blip r:embed="rId15">
            <a:alphaModFix/>
          </a:blip>
          <a:srcRect/>
          <a:stretch/>
        </p:blipFill>
        <p:spPr>
          <a:xfrm>
            <a:off x="12118439" y="0"/>
            <a:ext cx="84175" cy="5279408"/>
          </a:xfrm>
          <a:prstGeom prst="rect">
            <a:avLst/>
          </a:prstGeom>
          <a:noFill/>
          <a:ln>
            <a:noFill/>
          </a:ln>
        </p:spPr>
      </p:pic>
      <p:sp>
        <p:nvSpPr>
          <p:cNvPr id="48" name="Google Shape;48;p4"/>
          <p:cNvSpPr txBox="1"/>
          <p:nvPr/>
        </p:nvSpPr>
        <p:spPr>
          <a:xfrm>
            <a:off x="34901" y="6604085"/>
            <a:ext cx="1212220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best place for students to learn Applied Engineering                       	    </a:t>
            </a:r>
            <a:fld id="{00000000-1234-1234-1234-123412341234}" type="slidenum">
              <a:rPr lang="en-US" sz="1200" b="0" i="0" u="none" strike="noStrike" cap="none">
                <a:solidFill>
                  <a:schemeClr val="lt1"/>
                </a:solidFill>
                <a:latin typeface="Arial"/>
                <a:ea typeface="Arial"/>
                <a:cs typeface="Arial"/>
                <a:sym typeface="Arial"/>
              </a:rPr>
              <a:pPr marL="0" marR="0" lvl="0" indent="0" algn="l" rtl="0">
                <a:lnSpc>
                  <a:spcPct val="100000"/>
                </a:lnSpc>
                <a:spcBef>
                  <a:spcPts val="0"/>
                </a:spcBef>
                <a:spcAft>
                  <a:spcPts val="0"/>
                </a:spcAft>
                <a:buClr>
                  <a:srgbClr val="000000"/>
                </a:buClr>
                <a:buSzPts val="1200"/>
                <a:buFont typeface="Arial"/>
                <a:buNone/>
              </a:pPr>
              <a:t>‹#›</a:t>
            </a:fld>
            <a:r>
              <a:rPr lang="en-US" sz="1200" b="0" i="0" u="none" strike="noStrike" cap="none">
                <a:solidFill>
                  <a:schemeClr val="lt1"/>
                </a:solidFill>
                <a:latin typeface="Arial"/>
                <a:ea typeface="Arial"/>
                <a:cs typeface="Arial"/>
                <a:sym typeface="Arial"/>
              </a:rPr>
              <a:t>  	                http://www.insofe.edu.in</a:t>
            </a:r>
            <a:endParaRPr sz="1200" b="0" i="0" u="none" strike="noStrike" cap="none">
              <a:solidFill>
                <a:schemeClr val="lt1"/>
              </a:solidFill>
              <a:latin typeface="Arial"/>
              <a:ea typeface="Arial"/>
              <a:cs typeface="Arial"/>
              <a:sym typeface="Arial"/>
            </a:endParaRPr>
          </a:p>
        </p:txBody>
      </p:sp>
      <p:pic>
        <p:nvPicPr>
          <p:cNvPr id="49" name="Google Shape;49;p4"/>
          <p:cNvPicPr preferRelativeResize="0"/>
          <p:nvPr/>
        </p:nvPicPr>
        <p:blipFill rotWithShape="1">
          <a:blip r:embed="rId16">
            <a:alphaModFix/>
          </a:blip>
          <a:srcRect/>
          <a:stretch/>
        </p:blipFill>
        <p:spPr>
          <a:xfrm>
            <a:off x="11305638" y="6172200"/>
            <a:ext cx="812800" cy="685800"/>
          </a:xfrm>
          <a:prstGeom prst="rect">
            <a:avLst/>
          </a:prstGeom>
          <a:noFill/>
          <a:ln>
            <a:noFill/>
          </a:ln>
        </p:spPr>
      </p:pic>
      <p:sp>
        <p:nvSpPr>
          <p:cNvPr id="50" name="Google Shape;50;p4"/>
          <p:cNvSpPr txBox="1"/>
          <p:nvPr/>
        </p:nvSpPr>
        <p:spPr>
          <a:xfrm rot="5400000">
            <a:off x="11075428" y="5066989"/>
            <a:ext cx="171393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CSE 7321c</a:t>
            </a:r>
            <a:endParaRPr sz="2000" b="0"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a:stretch/>
        </p:blipFill>
        <p:spPr>
          <a:xfrm>
            <a:off x="224639" y="1067152"/>
            <a:ext cx="5011199" cy="3885528"/>
          </a:xfrm>
          <a:prstGeom prst="rect">
            <a:avLst/>
          </a:prstGeom>
          <a:noFill/>
          <a:ln>
            <a:noFill/>
          </a:ln>
        </p:spPr>
      </p:pic>
      <p:grpSp>
        <p:nvGrpSpPr>
          <p:cNvPr id="106" name="Google Shape;106;p17"/>
          <p:cNvGrpSpPr/>
          <p:nvPr/>
        </p:nvGrpSpPr>
        <p:grpSpPr>
          <a:xfrm>
            <a:off x="5191470" y="2132906"/>
            <a:ext cx="180473" cy="1751350"/>
            <a:chOff x="4292600" y="2351087"/>
            <a:chExt cx="149225" cy="1930500"/>
          </a:xfrm>
        </p:grpSpPr>
        <p:cxnSp>
          <p:nvCxnSpPr>
            <p:cNvPr id="107" name="Google Shape;107;p17"/>
            <p:cNvCxnSpPr/>
            <p:nvPr/>
          </p:nvCxnSpPr>
          <p:spPr>
            <a:xfrm>
              <a:off x="4292600" y="2351087"/>
              <a:ext cx="0" cy="1930500"/>
            </a:xfrm>
            <a:prstGeom prst="straightConnector1">
              <a:avLst/>
            </a:prstGeom>
            <a:noFill/>
            <a:ln w="12600" cap="flat" cmpd="sng">
              <a:solidFill>
                <a:srgbClr val="000000"/>
              </a:solidFill>
              <a:prstDash val="solid"/>
              <a:round/>
              <a:headEnd type="none" w="sm" len="sm"/>
              <a:tailEnd type="none" w="sm" len="sm"/>
            </a:ln>
          </p:spPr>
        </p:cxnSp>
        <p:cxnSp>
          <p:nvCxnSpPr>
            <p:cNvPr id="108" name="Google Shape;108;p17"/>
            <p:cNvCxnSpPr/>
            <p:nvPr/>
          </p:nvCxnSpPr>
          <p:spPr>
            <a:xfrm>
              <a:off x="4441825" y="2603500"/>
              <a:ext cx="0" cy="1343100"/>
            </a:xfrm>
            <a:prstGeom prst="straightConnector1">
              <a:avLst/>
            </a:prstGeom>
            <a:noFill/>
            <a:ln w="12600" cap="flat" cmpd="sng">
              <a:solidFill>
                <a:srgbClr val="000000"/>
              </a:solidFill>
              <a:prstDash val="solid"/>
              <a:round/>
              <a:headEnd type="none" w="sm" len="sm"/>
              <a:tailEnd type="none" w="sm" len="sm"/>
            </a:ln>
          </p:spPr>
        </p:cxnSp>
      </p:grpSp>
      <p:grpSp>
        <p:nvGrpSpPr>
          <p:cNvPr id="109" name="Google Shape;109;p17"/>
          <p:cNvGrpSpPr/>
          <p:nvPr/>
        </p:nvGrpSpPr>
        <p:grpSpPr>
          <a:xfrm>
            <a:off x="583656" y="1176627"/>
            <a:ext cx="4239189" cy="3401705"/>
            <a:chOff x="482600" y="1296987"/>
            <a:chExt cx="3505200" cy="3749675"/>
          </a:xfrm>
        </p:grpSpPr>
        <p:pic>
          <p:nvPicPr>
            <p:cNvPr id="110" name="Google Shape;110;p17"/>
            <p:cNvPicPr preferRelativeResize="0"/>
            <p:nvPr/>
          </p:nvPicPr>
          <p:blipFill rotWithShape="1">
            <a:blip r:embed="rId4">
              <a:alphaModFix/>
            </a:blip>
            <a:srcRect/>
            <a:stretch/>
          </p:blipFill>
          <p:spPr>
            <a:xfrm>
              <a:off x="1978025" y="4105275"/>
              <a:ext cx="1255712" cy="941387"/>
            </a:xfrm>
            <a:prstGeom prst="rect">
              <a:avLst/>
            </a:prstGeom>
            <a:noFill/>
            <a:ln>
              <a:noFill/>
            </a:ln>
          </p:spPr>
        </p:pic>
        <p:pic>
          <p:nvPicPr>
            <p:cNvPr id="111" name="Google Shape;111;p17"/>
            <p:cNvPicPr preferRelativeResize="0"/>
            <p:nvPr/>
          </p:nvPicPr>
          <p:blipFill rotWithShape="1">
            <a:blip r:embed="rId5">
              <a:alphaModFix/>
            </a:blip>
            <a:srcRect/>
            <a:stretch/>
          </p:blipFill>
          <p:spPr>
            <a:xfrm>
              <a:off x="482600" y="3032125"/>
              <a:ext cx="1257300" cy="941387"/>
            </a:xfrm>
            <a:prstGeom prst="rect">
              <a:avLst/>
            </a:prstGeom>
            <a:noFill/>
            <a:ln>
              <a:noFill/>
            </a:ln>
          </p:spPr>
        </p:pic>
        <p:pic>
          <p:nvPicPr>
            <p:cNvPr id="112" name="Google Shape;112;p17"/>
            <p:cNvPicPr preferRelativeResize="0"/>
            <p:nvPr/>
          </p:nvPicPr>
          <p:blipFill rotWithShape="1">
            <a:blip r:embed="rId6">
              <a:alphaModFix/>
            </a:blip>
            <a:srcRect/>
            <a:stretch/>
          </p:blipFill>
          <p:spPr>
            <a:xfrm>
              <a:off x="1978025" y="3022600"/>
              <a:ext cx="1255712" cy="941387"/>
            </a:xfrm>
            <a:prstGeom prst="rect">
              <a:avLst/>
            </a:prstGeom>
            <a:noFill/>
            <a:ln>
              <a:noFill/>
            </a:ln>
          </p:spPr>
        </p:pic>
        <p:pic>
          <p:nvPicPr>
            <p:cNvPr id="113" name="Google Shape;113;p17"/>
            <p:cNvPicPr preferRelativeResize="0"/>
            <p:nvPr/>
          </p:nvPicPr>
          <p:blipFill rotWithShape="1">
            <a:blip r:embed="rId7">
              <a:alphaModFix/>
            </a:blip>
            <a:srcRect/>
            <a:stretch/>
          </p:blipFill>
          <p:spPr>
            <a:xfrm>
              <a:off x="1978025" y="1296987"/>
              <a:ext cx="2009775" cy="1509712"/>
            </a:xfrm>
            <a:prstGeom prst="rect">
              <a:avLst/>
            </a:prstGeom>
            <a:noFill/>
            <a:ln>
              <a:noFill/>
            </a:ln>
          </p:spPr>
        </p:pic>
        <p:pic>
          <p:nvPicPr>
            <p:cNvPr id="114" name="Google Shape;114;p17"/>
            <p:cNvPicPr preferRelativeResize="0"/>
            <p:nvPr/>
          </p:nvPicPr>
          <p:blipFill rotWithShape="1">
            <a:blip r:embed="rId8">
              <a:alphaModFix/>
            </a:blip>
            <a:srcRect/>
            <a:stretch/>
          </p:blipFill>
          <p:spPr>
            <a:xfrm>
              <a:off x="482600" y="4105275"/>
              <a:ext cx="1257300" cy="941387"/>
            </a:xfrm>
            <a:prstGeom prst="rect">
              <a:avLst/>
            </a:prstGeom>
            <a:noFill/>
            <a:ln>
              <a:noFill/>
            </a:ln>
          </p:spPr>
        </p:pic>
        <p:pic>
          <p:nvPicPr>
            <p:cNvPr id="115" name="Google Shape;115;p17"/>
            <p:cNvPicPr preferRelativeResize="0"/>
            <p:nvPr/>
          </p:nvPicPr>
          <p:blipFill rotWithShape="1">
            <a:blip r:embed="rId9">
              <a:alphaModFix/>
            </a:blip>
            <a:srcRect/>
            <a:stretch/>
          </p:blipFill>
          <p:spPr>
            <a:xfrm>
              <a:off x="482600" y="1866900"/>
              <a:ext cx="1257300" cy="941387"/>
            </a:xfrm>
            <a:prstGeom prst="rect">
              <a:avLst/>
            </a:prstGeom>
            <a:noFill/>
            <a:ln>
              <a:noFill/>
            </a:ln>
          </p:spPr>
        </p:pic>
      </p:grpSp>
      <p:pic>
        <p:nvPicPr>
          <p:cNvPr id="116" name="Google Shape;116;p17"/>
          <p:cNvPicPr preferRelativeResize="0"/>
          <p:nvPr/>
        </p:nvPicPr>
        <p:blipFill rotWithShape="1">
          <a:blip r:embed="rId10">
            <a:alphaModFix/>
          </a:blip>
          <a:srcRect/>
          <a:stretch/>
        </p:blipFill>
        <p:spPr>
          <a:xfrm rot="10800000">
            <a:off x="-17279" y="6629016"/>
            <a:ext cx="74879" cy="5360243"/>
          </a:xfrm>
          <a:prstGeom prst="rect">
            <a:avLst/>
          </a:prstGeom>
          <a:noFill/>
          <a:ln>
            <a:noFill/>
          </a:ln>
        </p:spPr>
      </p:pic>
      <p:pic>
        <p:nvPicPr>
          <p:cNvPr id="117" name="Google Shape;117;p17"/>
          <p:cNvPicPr preferRelativeResize="0"/>
          <p:nvPr/>
        </p:nvPicPr>
        <p:blipFill rotWithShape="1">
          <a:blip r:embed="rId11">
            <a:alphaModFix/>
          </a:blip>
          <a:srcRect/>
          <a:stretch/>
        </p:blipFill>
        <p:spPr>
          <a:xfrm>
            <a:off x="12117119" y="0"/>
            <a:ext cx="84480" cy="5279594"/>
          </a:xfrm>
          <a:prstGeom prst="rect">
            <a:avLst/>
          </a:prstGeom>
          <a:noFill/>
          <a:ln>
            <a:noFill/>
          </a:ln>
        </p:spPr>
      </p:pic>
      <p:pic>
        <p:nvPicPr>
          <p:cNvPr id="118" name="Google Shape;118;p17"/>
          <p:cNvPicPr preferRelativeResize="0"/>
          <p:nvPr/>
        </p:nvPicPr>
        <p:blipFill rotWithShape="1">
          <a:blip r:embed="rId12">
            <a:alphaModFix/>
          </a:blip>
          <a:srcRect/>
          <a:stretch/>
        </p:blipFill>
        <p:spPr>
          <a:xfrm>
            <a:off x="8914559" y="76328"/>
            <a:ext cx="3131519" cy="954820"/>
          </a:xfrm>
          <a:prstGeom prst="rect">
            <a:avLst/>
          </a:prstGeom>
          <a:noFill/>
          <a:ln>
            <a:noFill/>
          </a:ln>
        </p:spPr>
      </p:pic>
      <p:sp>
        <p:nvSpPr>
          <p:cNvPr id="119" name="Google Shape;119;p17"/>
          <p:cNvSpPr txBox="1">
            <a:spLocks noGrp="1"/>
          </p:cNvSpPr>
          <p:nvPr>
            <p:ph type="title"/>
          </p:nvPr>
        </p:nvSpPr>
        <p:spPr>
          <a:xfrm>
            <a:off x="608639" y="273629"/>
            <a:ext cx="10968900" cy="1143600"/>
          </a:xfrm>
          <a:prstGeom prst="rect">
            <a:avLst/>
          </a:prstGeom>
          <a:noFill/>
          <a:ln>
            <a:noFill/>
          </a:ln>
        </p:spPr>
        <p:txBody>
          <a:bodyPr spcFirstLastPara="1" wrap="square" lIns="91425" tIns="91425" rIns="91425" bIns="91425" anchor="ctr" anchorCtr="0"/>
          <a:lstStyle>
            <a:lvl1pPr marR="0" lvl="0"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1pPr>
            <a:lvl2pPr marR="0" lvl="1"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Clr>
                <a:srgbClr val="000000"/>
              </a:buClr>
              <a:buSzPts val="1400"/>
              <a:buFont typeface="Arial"/>
              <a:buNone/>
              <a:defRPr sz="3900" b="0" i="0" u="none" strike="noStrike" cap="none">
                <a:solidFill>
                  <a:srgbClr val="000000"/>
                </a:solidFill>
                <a:latin typeface="Arial"/>
                <a:ea typeface="Arial"/>
                <a:cs typeface="Arial"/>
                <a:sym typeface="Arial"/>
              </a:defRPr>
            </a:lvl9pPr>
          </a:lstStyle>
          <a:p>
            <a:endParaRPr/>
          </a:p>
        </p:txBody>
      </p:sp>
      <p:sp>
        <p:nvSpPr>
          <p:cNvPr id="120" name="Google Shape;120;p17"/>
          <p:cNvSpPr txBox="1">
            <a:spLocks noGrp="1"/>
          </p:cNvSpPr>
          <p:nvPr>
            <p:ph type="body" idx="1"/>
          </p:nvPr>
        </p:nvSpPr>
        <p:spPr>
          <a:xfrm>
            <a:off x="608639" y="1604328"/>
            <a:ext cx="10968900" cy="3976200"/>
          </a:xfrm>
          <a:prstGeom prst="rect">
            <a:avLst/>
          </a:prstGeom>
          <a:noFill/>
          <a:ln>
            <a:noFill/>
          </a:ln>
        </p:spPr>
        <p:txBody>
          <a:bodyPr spcFirstLastPara="1" wrap="square" lIns="91425" tIns="91425" rIns="91425" bIns="91425" anchor="t" anchorCtr="0"/>
          <a:lstStyle>
            <a:lvl1pPr marL="457200" marR="0" lvl="0" indent="-228600" algn="l" rtl="0">
              <a:lnSpc>
                <a:spcPct val="98000"/>
              </a:lnSpc>
              <a:spcBef>
                <a:spcPts val="1500"/>
              </a:spcBef>
              <a:spcAft>
                <a:spcPts val="0"/>
              </a:spcAft>
              <a:buClr>
                <a:srgbClr val="000000"/>
              </a:buClr>
              <a:buSzPts val="1400"/>
              <a:buFont typeface="Arial"/>
              <a:buNone/>
              <a:defRPr sz="3500" b="0" i="0" u="none" strike="noStrike" cap="none">
                <a:solidFill>
                  <a:srgbClr val="000000"/>
                </a:solidFill>
                <a:latin typeface="Verdana"/>
                <a:ea typeface="Verdana"/>
                <a:cs typeface="Verdana"/>
                <a:sym typeface="Verdana"/>
              </a:defRPr>
            </a:lvl1pPr>
            <a:lvl2pPr marL="914400" marR="0" lvl="1" indent="-228600" algn="l" rtl="0">
              <a:lnSpc>
                <a:spcPct val="98000"/>
              </a:lnSpc>
              <a:spcBef>
                <a:spcPts val="1200"/>
              </a:spcBef>
              <a:spcAft>
                <a:spcPts val="0"/>
              </a:spcAft>
              <a:buClr>
                <a:srgbClr val="000000"/>
              </a:buClr>
              <a:buSzPts val="1400"/>
              <a:buFont typeface="Arial"/>
              <a:buNone/>
              <a:defRPr sz="2700" b="0" i="0" u="none" strike="noStrike" cap="none">
                <a:solidFill>
                  <a:srgbClr val="000000"/>
                </a:solidFill>
                <a:latin typeface="Verdana"/>
                <a:ea typeface="Verdana"/>
                <a:cs typeface="Verdana"/>
                <a:sym typeface="Verdana"/>
              </a:defRPr>
            </a:lvl2pPr>
            <a:lvl3pPr marL="1371600" marR="0" lvl="2" indent="-228600" algn="l" rtl="0">
              <a:lnSpc>
                <a:spcPct val="98000"/>
              </a:lnSpc>
              <a:spcBef>
                <a:spcPts val="9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3pPr>
            <a:lvl4pPr marL="1828800" marR="0" lvl="3" indent="-228600" algn="l" rtl="0">
              <a:lnSpc>
                <a:spcPct val="98000"/>
              </a:lnSpc>
              <a:spcBef>
                <a:spcPts val="6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4pPr>
            <a:lvl5pPr marL="2286000" marR="0" lvl="4" indent="-228600" algn="l" rtl="0">
              <a:lnSpc>
                <a:spcPct val="98000"/>
              </a:lnSpc>
              <a:spcBef>
                <a:spcPts val="3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5pPr>
            <a:lvl6pPr marL="2743200" marR="0" lvl="5" indent="-228600" algn="l" rtl="0">
              <a:lnSpc>
                <a:spcPct val="98000"/>
              </a:lnSpc>
              <a:spcBef>
                <a:spcPts val="3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6pPr>
            <a:lvl7pPr marL="3200400" marR="0" lvl="6" indent="-228600" algn="l" rtl="0">
              <a:lnSpc>
                <a:spcPct val="98000"/>
              </a:lnSpc>
              <a:spcBef>
                <a:spcPts val="3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7pPr>
            <a:lvl8pPr marL="3657600" marR="0" lvl="7" indent="-228600" algn="l" rtl="0">
              <a:lnSpc>
                <a:spcPct val="98000"/>
              </a:lnSpc>
              <a:spcBef>
                <a:spcPts val="3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8pPr>
            <a:lvl9pPr marL="4114800" marR="0" lvl="8" indent="-228600" algn="l" rtl="0">
              <a:lnSpc>
                <a:spcPct val="98000"/>
              </a:lnSpc>
              <a:spcBef>
                <a:spcPts val="300"/>
              </a:spcBef>
              <a:spcAft>
                <a:spcPts val="0"/>
              </a:spcAft>
              <a:buClr>
                <a:srgbClr val="000000"/>
              </a:buClr>
              <a:buSzPts val="1400"/>
              <a:buFont typeface="Arial"/>
              <a:buNone/>
              <a:defRPr sz="2200" b="0" i="0" u="none" strike="noStrike" cap="none">
                <a:solidFill>
                  <a:srgbClr val="000000"/>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1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7" name="Google Shape;127;p19"/>
          <p:cNvSpPr txBox="1">
            <a:spLocks noGrp="1"/>
          </p:cNvSpPr>
          <p:nvPr>
            <p:ph type="title"/>
          </p:nvPr>
        </p:nvSpPr>
        <p:spPr>
          <a:xfrm>
            <a:off x="225778" y="152400"/>
            <a:ext cx="9731100" cy="716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dk1"/>
                </a:solidFill>
                <a:latin typeface="Arial"/>
                <a:ea typeface="Arial"/>
                <a:cs typeface="Arial"/>
                <a:sym typeface="Arial"/>
              </a:defRPr>
            </a:lvl9pPr>
          </a:lstStyle>
          <a:p>
            <a:endParaRPr/>
          </a:p>
        </p:txBody>
      </p:sp>
      <p:pic>
        <p:nvPicPr>
          <p:cNvPr id="128" name="Google Shape;128;p19" descr="saffron.jpg"/>
          <p:cNvPicPr preferRelativeResize="0"/>
          <p:nvPr/>
        </p:nvPicPr>
        <p:blipFill rotWithShape="1">
          <a:blip r:embed="rId3">
            <a:alphaModFix/>
          </a:blip>
          <a:srcRect/>
          <a:stretch/>
        </p:blipFill>
        <p:spPr>
          <a:xfrm rot="10800000" flipH="1">
            <a:off x="-17143" y="1270000"/>
            <a:ext cx="63500" cy="5359400"/>
          </a:xfrm>
          <a:prstGeom prst="rect">
            <a:avLst/>
          </a:prstGeom>
          <a:noFill/>
          <a:ln>
            <a:noFill/>
          </a:ln>
        </p:spPr>
      </p:pic>
      <p:sp>
        <p:nvSpPr>
          <p:cNvPr id="129" name="Google Shape;129;p19"/>
          <p:cNvSpPr/>
          <p:nvPr/>
        </p:nvSpPr>
        <p:spPr>
          <a:xfrm>
            <a:off x="-17143" y="6589713"/>
            <a:ext cx="12209100" cy="268200"/>
          </a:xfrm>
          <a:prstGeom prst="rect">
            <a:avLst/>
          </a:prstGeom>
          <a:solidFill>
            <a:srgbClr val="FF66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200">
              <a:solidFill>
                <a:schemeClr val="lt1"/>
              </a:solidFill>
              <a:latin typeface="Verdana"/>
              <a:ea typeface="Verdana"/>
              <a:cs typeface="Verdana"/>
              <a:sym typeface="Verdana"/>
            </a:endParaRPr>
          </a:p>
        </p:txBody>
      </p:sp>
      <p:pic>
        <p:nvPicPr>
          <p:cNvPr id="130" name="Google Shape;130;p19"/>
          <p:cNvPicPr preferRelativeResize="0"/>
          <p:nvPr/>
        </p:nvPicPr>
        <p:blipFill rotWithShape="1">
          <a:blip r:embed="rId4">
            <a:alphaModFix/>
          </a:blip>
          <a:srcRect/>
          <a:stretch/>
        </p:blipFill>
        <p:spPr>
          <a:xfrm>
            <a:off x="12118438" y="0"/>
            <a:ext cx="71023" cy="5279408"/>
          </a:xfrm>
          <a:prstGeom prst="rect">
            <a:avLst/>
          </a:prstGeom>
          <a:noFill/>
          <a:ln>
            <a:noFill/>
          </a:ln>
        </p:spPr>
      </p:pic>
      <p:pic>
        <p:nvPicPr>
          <p:cNvPr id="131" name="Google Shape;131;p19"/>
          <p:cNvPicPr preferRelativeResize="0"/>
          <p:nvPr/>
        </p:nvPicPr>
        <p:blipFill rotWithShape="1">
          <a:blip r:embed="rId5">
            <a:alphaModFix/>
          </a:blip>
          <a:srcRect/>
          <a:stretch/>
        </p:blipFill>
        <p:spPr>
          <a:xfrm>
            <a:off x="4240097" y="147918"/>
            <a:ext cx="3117371" cy="954658"/>
          </a:xfrm>
          <a:prstGeom prst="rect">
            <a:avLst/>
          </a:prstGeom>
          <a:noFill/>
          <a:ln>
            <a:noFill/>
          </a:ln>
        </p:spPr>
      </p:pic>
      <p:sp>
        <p:nvSpPr>
          <p:cNvPr id="132" name="Google Shape;132;p19"/>
          <p:cNvSpPr txBox="1"/>
          <p:nvPr/>
        </p:nvSpPr>
        <p:spPr>
          <a:xfrm>
            <a:off x="34900" y="6604084"/>
            <a:ext cx="12122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The best place for students to learn Applied Engineering                         	  </a:t>
            </a:r>
            <a:fld id="{00000000-1234-1234-1234-123412341234}" type="slidenum">
              <a:rPr lang="en-US" sz="1200">
                <a:solidFill>
                  <a:schemeClr val="lt1"/>
                </a:solidFill>
                <a:latin typeface="Arial"/>
                <a:ea typeface="Arial"/>
                <a:cs typeface="Arial"/>
                <a:sym typeface="Arial"/>
              </a:rPr>
              <a:pPr marL="0" marR="0" lvl="0" indent="0" algn="l" rtl="0">
                <a:spcBef>
                  <a:spcPts val="0"/>
                </a:spcBef>
                <a:spcAft>
                  <a:spcPts val="0"/>
                </a:spcAft>
                <a:buNone/>
              </a:pPr>
              <a:t>‹#›</a:t>
            </a:fld>
            <a:r>
              <a:rPr lang="en-US" sz="1200">
                <a:solidFill>
                  <a:schemeClr val="lt1"/>
                </a:solidFill>
                <a:latin typeface="Arial"/>
                <a:ea typeface="Arial"/>
                <a:cs typeface="Arial"/>
                <a:sym typeface="Arial"/>
              </a:rPr>
              <a:t>  			http://www.insofe.edu.in</a:t>
            </a:r>
            <a:endParaRPr sz="12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txBox="1"/>
          <p:nvPr/>
        </p:nvSpPr>
        <p:spPr>
          <a:xfrm>
            <a:off x="5709375" y="2162125"/>
            <a:ext cx="5743200" cy="79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Inspire...Educate...Transform...</a:t>
            </a:r>
            <a:endParaRPr/>
          </a:p>
        </p:txBody>
      </p:sp>
      <p:sp>
        <p:nvSpPr>
          <p:cNvPr id="147" name="Google Shape;147;p21"/>
          <p:cNvSpPr txBox="1"/>
          <p:nvPr/>
        </p:nvSpPr>
        <p:spPr>
          <a:xfrm>
            <a:off x="5562600" y="4388498"/>
            <a:ext cx="5562600" cy="4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46374"/>
              </a:buClr>
              <a:buSzPts val="2000"/>
              <a:buFont typeface="Arial"/>
              <a:buNone/>
            </a:pPr>
            <a:r>
              <a:rPr lang="en-US" sz="2000" b="1" i="0" u="none" strike="noStrike" cap="none">
                <a:solidFill>
                  <a:srgbClr val="346374"/>
                </a:solidFill>
                <a:latin typeface="Arial"/>
                <a:ea typeface="Arial"/>
                <a:cs typeface="Arial"/>
                <a:sym typeface="Arial"/>
              </a:rPr>
              <a:t>Data Scientists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1" i="0" u="none" strike="noStrike" cap="none">
              <a:solidFill>
                <a:srgbClr val="346374"/>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1" i="0" u="none" strike="noStrike" cap="none">
              <a:solidFill>
                <a:srgbClr val="7F7F7F"/>
              </a:solidFill>
              <a:latin typeface="Arial"/>
              <a:ea typeface="Arial"/>
              <a:cs typeface="Arial"/>
              <a:sym typeface="Arial"/>
            </a:endParaRPr>
          </a:p>
        </p:txBody>
      </p:sp>
      <p:sp>
        <p:nvSpPr>
          <p:cNvPr id="148" name="Google Shape;148;p21"/>
          <p:cNvSpPr txBox="1"/>
          <p:nvPr/>
        </p:nvSpPr>
        <p:spPr>
          <a:xfrm>
            <a:off x="5562600" y="3200400"/>
            <a:ext cx="5105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46374"/>
              </a:buClr>
              <a:buSzPts val="2000"/>
              <a:buFont typeface="Arial"/>
              <a:buNone/>
            </a:pPr>
            <a:r>
              <a:rPr lang="en-US" sz="2000" b="1" i="0" u="none" strike="noStrike" cap="none">
                <a:solidFill>
                  <a:srgbClr val="346374"/>
                </a:solidFill>
                <a:latin typeface="Arial"/>
                <a:ea typeface="Arial"/>
                <a:cs typeface="Arial"/>
                <a:sym typeface="Arial"/>
              </a:rPr>
              <a:t>AI and Decision Sciences</a:t>
            </a:r>
            <a:endParaRPr sz="1400" b="0" i="0" u="none" strike="noStrike" cap="none">
              <a:solidFill>
                <a:srgbClr val="000000"/>
              </a:solidFill>
              <a:latin typeface="Arial"/>
              <a:ea typeface="Arial"/>
              <a:cs typeface="Arial"/>
              <a:sym typeface="Arial"/>
            </a:endParaRPr>
          </a:p>
        </p:txBody>
      </p:sp>
      <p:sp>
        <p:nvSpPr>
          <p:cNvPr id="149" name="Google Shape;149;p21"/>
          <p:cNvSpPr txBox="1"/>
          <p:nvPr/>
        </p:nvSpPr>
        <p:spPr>
          <a:xfrm>
            <a:off x="5562600" y="3709637"/>
            <a:ext cx="5105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6600"/>
              </a:buClr>
              <a:buSzPts val="2000"/>
              <a:buFont typeface="Arial"/>
              <a:buNone/>
            </a:pPr>
            <a:r>
              <a:rPr lang="en-US" sz="2000" b="1" i="0" u="none" strike="noStrike" cap="none">
                <a:solidFill>
                  <a:srgbClr val="FF6600"/>
                </a:solidFill>
                <a:latin typeface="Arial"/>
                <a:ea typeface="Arial"/>
                <a:cs typeface="Arial"/>
                <a:sym typeface="Arial"/>
              </a:rPr>
              <a:t> Genetic Algorithms</a:t>
            </a:r>
            <a:endParaRPr sz="2000" b="1" i="0" u="none" strike="noStrike" cap="none">
              <a:solidFill>
                <a:srgbClr val="FF6600"/>
              </a:solidFill>
              <a:latin typeface="Arial"/>
              <a:ea typeface="Arial"/>
              <a:cs typeface="Arial"/>
              <a:sym typeface="Arial"/>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213746" y="296780"/>
            <a:ext cx="9731022"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0" b="1" i="0" u="none" strike="noStrike" cap="none" dirty="0">
                <a:solidFill>
                  <a:srgbClr val="002060"/>
                </a:solidFill>
                <a:latin typeface="Arial"/>
                <a:ea typeface="Arial"/>
                <a:cs typeface="Arial"/>
                <a:sym typeface="Arial"/>
              </a:rPr>
              <a:t>Stopping Criteria</a:t>
            </a:r>
            <a:endParaRPr sz="4000" b="1" i="0" u="none" strike="noStrike" cap="none" dirty="0">
              <a:solidFill>
                <a:srgbClr val="002060"/>
              </a:solidFill>
              <a:latin typeface="Arial"/>
              <a:ea typeface="Arial"/>
              <a:cs typeface="Arial"/>
              <a:sym typeface="Arial"/>
            </a:endParaRPr>
          </a:p>
        </p:txBody>
      </p:sp>
      <p:sp>
        <p:nvSpPr>
          <p:cNvPr id="192" name="Google Shape;192;p28"/>
          <p:cNvSpPr txBox="1">
            <a:spLocks noGrp="1"/>
          </p:cNvSpPr>
          <p:nvPr>
            <p:ph type="body" idx="1"/>
          </p:nvPr>
        </p:nvSpPr>
        <p:spPr>
          <a:xfrm>
            <a:off x="561474" y="1267327"/>
            <a:ext cx="10972800" cy="4525963"/>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4400"/>
              <a:buFont typeface="Arial"/>
              <a:buChar char="•"/>
            </a:pPr>
            <a:r>
              <a:rPr lang="en-US" sz="4000" b="0" i="0" u="none" strike="noStrike" cap="none" dirty="0">
                <a:solidFill>
                  <a:schemeClr val="dk1"/>
                </a:solidFill>
                <a:latin typeface="Arial"/>
                <a:ea typeface="Arial"/>
                <a:cs typeface="Arial"/>
                <a:sym typeface="Arial"/>
              </a:rPr>
              <a:t>For this example the stopping criteria is not defined, you may set the stopping criteria to a number like 7000 km or so, but we do not know the least distance possible so we did not set any stopping criteria.</a:t>
            </a:r>
            <a:endParaRPr sz="4000" b="0" i="0" u="none" strike="noStrike" cap="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0"/>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a:stretch/>
        </p:blipFill>
        <p:spPr>
          <a:xfrm>
            <a:off x="2164075" y="62750"/>
            <a:ext cx="7863840" cy="655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3"/>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4"/>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6"/>
          <p:cNvPicPr preferRelativeResize="0"/>
          <p:nvPr/>
        </p:nvPicPr>
        <p:blipFill rotWithShape="1">
          <a:blip r:embed="rId3">
            <a:alphaModFix/>
          </a:blip>
          <a:srcRect/>
          <a:stretch/>
        </p:blipFill>
        <p:spPr>
          <a:xfrm>
            <a:off x="2164075" y="0"/>
            <a:ext cx="7863840" cy="655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7"/>
          <p:cNvPicPr preferRelativeResize="0"/>
          <p:nvPr/>
        </p:nvPicPr>
        <p:blipFill rotWithShape="1">
          <a:blip r:embed="rId3">
            <a:alphaModFix/>
          </a:blip>
          <a:srcRect/>
          <a:stretch/>
        </p:blipFill>
        <p:spPr>
          <a:xfrm>
            <a:off x="2419349" y="0"/>
            <a:ext cx="7903745" cy="6127750"/>
          </a:xfrm>
          <a:prstGeom prst="rect">
            <a:avLst/>
          </a:prstGeom>
          <a:noFill/>
          <a:ln>
            <a:noFill/>
          </a:ln>
        </p:spPr>
      </p:pic>
      <p:sp>
        <p:nvSpPr>
          <p:cNvPr id="247" name="Google Shape;247;p37"/>
          <p:cNvSpPr txBox="1">
            <a:spLocks noGrp="1"/>
          </p:cNvSpPr>
          <p:nvPr>
            <p:ph type="title"/>
          </p:nvPr>
        </p:nvSpPr>
        <p:spPr>
          <a:xfrm>
            <a:off x="129522" y="128337"/>
            <a:ext cx="9731100" cy="53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0" b="1" i="0" u="none" strike="noStrike" cap="none" dirty="0">
                <a:solidFill>
                  <a:srgbClr val="002060"/>
                </a:solidFill>
                <a:latin typeface="Arial"/>
                <a:ea typeface="Arial"/>
                <a:cs typeface="Arial"/>
                <a:sym typeface="Arial"/>
              </a:rPr>
              <a:t>Final Solution</a:t>
            </a:r>
            <a:endParaRPr sz="4000" b="1" i="0" u="none" strike="noStrike" cap="none" dirty="0">
              <a:solidFill>
                <a:srgbClr val="002060"/>
              </a:solidFill>
              <a:latin typeface="Arial"/>
              <a:ea typeface="Arial"/>
              <a:cs typeface="Arial"/>
              <a:sym typeface="Arial"/>
            </a:endParaRPr>
          </a:p>
        </p:txBody>
      </p:sp>
      <p:sp>
        <p:nvSpPr>
          <p:cNvPr id="248" name="Google Shape;248;p37"/>
          <p:cNvSpPr txBox="1"/>
          <p:nvPr/>
        </p:nvSpPr>
        <p:spPr>
          <a:xfrm>
            <a:off x="582750" y="5378825"/>
            <a:ext cx="11026500" cy="136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Total distance travelled to cover the final solution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 Bangalore =&gt; Chennai =&gt; Hyderabad =&gt; Kolkata =&gt; Varanasi =&gt; Delhi =&gt; Agra =&gt; Jaipur =&gt; Udaipur =&gt; Mumbai =&gt; Mysore =&gt; Bangalore is 6815 Km.</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sz="4000" dirty="0"/>
              <a:t>We now have an overview of the working of genetic algorithms.</a:t>
            </a:r>
          </a:p>
          <a:p>
            <a:r>
              <a:rPr lang="en-US" sz="4000" dirty="0"/>
              <a:t>Understood how we can implement mutation and crossover.</a:t>
            </a:r>
          </a:p>
          <a:p>
            <a:r>
              <a:rPr lang="en-US" sz="4000" dirty="0"/>
              <a:t>We have seen how to code genetic algorithm in python from scratch.</a:t>
            </a:r>
          </a:p>
          <a:p>
            <a:r>
              <a:rPr lang="en-US" sz="4000" dirty="0"/>
              <a:t>Tried solving the travelling salesman problem using genetic algorithms.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225778" y="152401"/>
            <a:ext cx="9731100" cy="53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800" b="1" i="0" u="none" strike="noStrike" cap="none">
                <a:solidFill>
                  <a:srgbClr val="002060"/>
                </a:solidFill>
                <a:latin typeface="Arial"/>
                <a:ea typeface="Arial"/>
                <a:cs typeface="Arial"/>
                <a:sym typeface="Arial"/>
              </a:rPr>
              <a:t>Genetic Algorithm Logical flow</a:t>
            </a:r>
            <a:endParaRPr sz="4800" b="1" i="0" u="none" strike="noStrike" cap="none">
              <a:solidFill>
                <a:srgbClr val="002060"/>
              </a:solidFill>
              <a:latin typeface="Arial"/>
              <a:ea typeface="Arial"/>
              <a:cs typeface="Arial"/>
              <a:sym typeface="Arial"/>
            </a:endParaRPr>
          </a:p>
        </p:txBody>
      </p:sp>
      <p:sp>
        <p:nvSpPr>
          <p:cNvPr id="156" name="Google Shape;156;p22"/>
          <p:cNvSpPr txBox="1">
            <a:spLocks noGrp="1"/>
          </p:cNvSpPr>
          <p:nvPr>
            <p:ph type="body" idx="1"/>
          </p:nvPr>
        </p:nvSpPr>
        <p:spPr>
          <a:xfrm>
            <a:off x="609600" y="990601"/>
            <a:ext cx="10972800" cy="45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880"/>
              </a:spcBef>
              <a:spcAft>
                <a:spcPts val="0"/>
              </a:spcAft>
              <a:buClr>
                <a:schemeClr val="dk1"/>
              </a:buClr>
              <a:buSzPts val="1100"/>
              <a:buFont typeface="Arial"/>
              <a:buNone/>
            </a:pPr>
            <a:r>
              <a:rPr lang="en-US" sz="2400" b="1" dirty="0">
                <a:solidFill>
                  <a:srgbClr val="263238"/>
                </a:solidFill>
                <a:latin typeface="Roboto"/>
                <a:ea typeface="Roboto"/>
                <a:cs typeface="Roboto"/>
                <a:sym typeface="Roboto"/>
              </a:rPr>
              <a:t>    </a:t>
            </a:r>
            <a:r>
              <a:rPr lang="en-US" sz="2400" b="1" i="0" u="none" strike="noStrike" cap="none" dirty="0">
                <a:solidFill>
                  <a:srgbClr val="263238"/>
                </a:solidFill>
                <a:latin typeface="Roboto"/>
                <a:ea typeface="Roboto"/>
                <a:cs typeface="Roboto"/>
                <a:sym typeface="Roboto"/>
              </a:rPr>
              <a:t>{</a:t>
            </a:r>
            <a:endParaRPr sz="2400" b="1" i="0" u="none" strike="noStrike" cap="none">
              <a:solidFill>
                <a:srgbClr val="263238"/>
              </a:solidFill>
              <a:latin typeface="Roboto"/>
              <a:ea typeface="Roboto"/>
              <a:cs typeface="Roboto"/>
              <a:sym typeface="Roboto"/>
            </a:endParaRPr>
          </a:p>
          <a:p>
            <a:pPr marL="457200" lvl="1" indent="0">
              <a:spcBef>
                <a:spcPts val="880"/>
              </a:spcBef>
              <a:buSzPts val="1100"/>
              <a:buFont typeface="Arial"/>
              <a:buNone/>
            </a:pPr>
            <a:r>
              <a:rPr lang="en-US" sz="2000" b="1" i="0" u="none" strike="noStrike" cap="none" dirty="0">
                <a:solidFill>
                  <a:srgbClr val="263238"/>
                </a:solidFill>
                <a:latin typeface="Roboto"/>
                <a:ea typeface="Roboto"/>
                <a:cs typeface="Roboto"/>
                <a:sym typeface="Roboto"/>
              </a:rPr>
              <a:t>initialize population;</a:t>
            </a:r>
            <a:endParaRPr sz="2000" b="1" i="0" u="none" strike="noStrike" cap="none">
              <a:solidFill>
                <a:srgbClr val="263238"/>
              </a:solidFill>
              <a:latin typeface="Roboto"/>
              <a:ea typeface="Roboto"/>
              <a:cs typeface="Roboto"/>
              <a:sym typeface="Roboto"/>
            </a:endParaRPr>
          </a:p>
          <a:p>
            <a:pPr marL="457200" lvl="1" indent="0">
              <a:spcBef>
                <a:spcPts val="880"/>
              </a:spcBef>
              <a:buSzPts val="1100"/>
              <a:buFont typeface="Arial"/>
              <a:buNone/>
            </a:pPr>
            <a:r>
              <a:rPr lang="en-US" sz="2000" b="1" i="0" u="none" strike="noStrike" cap="none" dirty="0">
                <a:solidFill>
                  <a:srgbClr val="263238"/>
                </a:solidFill>
                <a:latin typeface="Roboto"/>
                <a:ea typeface="Roboto"/>
                <a:cs typeface="Roboto"/>
                <a:sym typeface="Roboto"/>
              </a:rPr>
              <a:t>evaluate population;</a:t>
            </a:r>
            <a:endParaRPr sz="2000" b="1" i="0" u="none" strike="noStrike" cap="none">
              <a:solidFill>
                <a:srgbClr val="263238"/>
              </a:solidFill>
              <a:latin typeface="Roboto"/>
              <a:ea typeface="Roboto"/>
              <a:cs typeface="Roboto"/>
              <a:sym typeface="Roboto"/>
            </a:endParaRPr>
          </a:p>
          <a:p>
            <a:pPr marL="457200" lvl="1" indent="0">
              <a:spcBef>
                <a:spcPts val="880"/>
              </a:spcBef>
              <a:buSzPts val="1100"/>
              <a:buFont typeface="Arial"/>
              <a:buNone/>
            </a:pPr>
            <a:r>
              <a:rPr lang="en-US" sz="2000" b="1" i="0" u="none" strike="noStrike" cap="none" dirty="0">
                <a:solidFill>
                  <a:srgbClr val="263238"/>
                </a:solidFill>
                <a:latin typeface="Roboto"/>
                <a:ea typeface="Roboto"/>
                <a:cs typeface="Roboto"/>
                <a:sym typeface="Roboto"/>
              </a:rPr>
              <a:t>while </a:t>
            </a:r>
            <a:r>
              <a:rPr lang="en-US" sz="2000" b="1" i="0" u="none" strike="noStrike" cap="none" dirty="0" err="1">
                <a:solidFill>
                  <a:srgbClr val="263238"/>
                </a:solidFill>
                <a:latin typeface="Roboto"/>
                <a:ea typeface="Roboto"/>
                <a:cs typeface="Roboto"/>
                <a:sym typeface="Roboto"/>
              </a:rPr>
              <a:t>TerminationCriteriaNotSatisfied</a:t>
            </a:r>
            <a:endParaRPr sz="2000" b="1" i="0" u="none" strike="noStrike" cap="none">
              <a:solidFill>
                <a:srgbClr val="263238"/>
              </a:solidFill>
              <a:latin typeface="Roboto"/>
              <a:ea typeface="Roboto"/>
              <a:cs typeface="Roboto"/>
              <a:sym typeface="Roboto"/>
            </a:endParaRPr>
          </a:p>
          <a:p>
            <a:pPr marL="457200" lvl="1" indent="457200">
              <a:spcBef>
                <a:spcPts val="880"/>
              </a:spcBef>
              <a:buSzPts val="1100"/>
              <a:buFont typeface="Arial"/>
              <a:buNone/>
            </a:pPr>
            <a:r>
              <a:rPr lang="en-US" sz="2000" b="1" i="0" u="none" strike="noStrike" cap="none" dirty="0">
                <a:solidFill>
                  <a:srgbClr val="263238"/>
                </a:solidFill>
                <a:latin typeface="Roboto"/>
                <a:ea typeface="Roboto"/>
                <a:cs typeface="Roboto"/>
                <a:sym typeface="Roboto"/>
              </a:rPr>
              <a:t>{</a:t>
            </a:r>
            <a:endParaRPr sz="2000" b="1" i="0" u="none" strike="noStrike" cap="none">
              <a:solidFill>
                <a:srgbClr val="263238"/>
              </a:solidFill>
              <a:latin typeface="Roboto"/>
              <a:ea typeface="Roboto"/>
              <a:cs typeface="Roboto"/>
              <a:sym typeface="Roboto"/>
            </a:endParaRPr>
          </a:p>
          <a:p>
            <a:pPr marL="457200" lvl="1" indent="457200">
              <a:spcBef>
                <a:spcPts val="880"/>
              </a:spcBef>
              <a:buSzPts val="1100"/>
              <a:buFont typeface="Arial"/>
              <a:buNone/>
            </a:pPr>
            <a:r>
              <a:rPr lang="en-US" sz="2000" b="1" i="0" u="none" strike="noStrike" cap="none" dirty="0">
                <a:solidFill>
                  <a:srgbClr val="263238"/>
                </a:solidFill>
                <a:latin typeface="Roboto"/>
                <a:ea typeface="Roboto"/>
                <a:cs typeface="Roboto"/>
                <a:sym typeface="Roboto"/>
              </a:rPr>
              <a:t>select parents for reproduction;</a:t>
            </a:r>
            <a:endParaRPr sz="2000" b="1" i="0" u="none" strike="noStrike" cap="none">
              <a:solidFill>
                <a:srgbClr val="263238"/>
              </a:solidFill>
              <a:latin typeface="Roboto"/>
              <a:ea typeface="Roboto"/>
              <a:cs typeface="Roboto"/>
              <a:sym typeface="Roboto"/>
            </a:endParaRPr>
          </a:p>
          <a:p>
            <a:pPr marL="457200" lvl="1" indent="457200">
              <a:spcBef>
                <a:spcPts val="880"/>
              </a:spcBef>
              <a:buSzPts val="1100"/>
              <a:buFont typeface="Arial"/>
              <a:buNone/>
            </a:pPr>
            <a:r>
              <a:rPr lang="en-US" sz="2000" b="1" i="0" u="none" strike="noStrike" cap="none" dirty="0">
                <a:solidFill>
                  <a:srgbClr val="263238"/>
                </a:solidFill>
                <a:latin typeface="Roboto"/>
                <a:ea typeface="Roboto"/>
                <a:cs typeface="Roboto"/>
                <a:sym typeface="Roboto"/>
              </a:rPr>
              <a:t>perform recombination and mutation;</a:t>
            </a:r>
            <a:endParaRPr sz="2000" b="1" i="0" u="none" strike="noStrike" cap="none">
              <a:solidFill>
                <a:srgbClr val="263238"/>
              </a:solidFill>
              <a:latin typeface="Roboto"/>
              <a:ea typeface="Roboto"/>
              <a:cs typeface="Roboto"/>
              <a:sym typeface="Roboto"/>
            </a:endParaRPr>
          </a:p>
          <a:p>
            <a:pPr marL="457200" lvl="1" indent="457200">
              <a:spcBef>
                <a:spcPts val="880"/>
              </a:spcBef>
              <a:buSzPts val="1100"/>
              <a:buFont typeface="Arial"/>
              <a:buNone/>
            </a:pPr>
            <a:r>
              <a:rPr lang="en-US" sz="2000" b="1" i="0" u="none" strike="noStrike" cap="none" dirty="0">
                <a:solidFill>
                  <a:srgbClr val="263238"/>
                </a:solidFill>
                <a:latin typeface="Roboto"/>
                <a:ea typeface="Roboto"/>
                <a:cs typeface="Roboto"/>
                <a:sym typeface="Roboto"/>
              </a:rPr>
              <a:t>evaluate population;</a:t>
            </a:r>
          </a:p>
          <a:p>
            <a:pPr marL="457200" lvl="1" indent="457200">
              <a:spcBef>
                <a:spcPts val="880"/>
              </a:spcBef>
              <a:buSzPts val="1100"/>
              <a:buFont typeface="Arial"/>
              <a:buNone/>
            </a:pPr>
            <a:r>
              <a:rPr lang="en-US" sz="2000" b="1" dirty="0">
                <a:solidFill>
                  <a:srgbClr val="263238"/>
                </a:solidFill>
                <a:latin typeface="Roboto"/>
                <a:ea typeface="Roboto"/>
                <a:cs typeface="Roboto"/>
                <a:sym typeface="Roboto"/>
              </a:rPr>
              <a:t>}</a:t>
            </a:r>
          </a:p>
          <a:p>
            <a:pPr marL="0" indent="457200">
              <a:buSzPts val="1100"/>
              <a:buFont typeface="Arial"/>
              <a:buNone/>
            </a:pPr>
            <a:r>
              <a:rPr lang="en-US" sz="2800" b="1" dirty="0">
                <a:solidFill>
                  <a:srgbClr val="263238"/>
                </a:solidFill>
                <a:latin typeface="Roboto"/>
                <a:ea typeface="Roboto"/>
                <a:cs typeface="Roboto"/>
                <a:sym typeface="Roboto"/>
              </a:rPr>
              <a:t>}</a:t>
            </a:r>
          </a:p>
          <a:p>
            <a:pPr marL="0" marR="0" lvl="0" indent="457200" algn="l" rtl="0">
              <a:lnSpc>
                <a:spcPct val="100000"/>
              </a:lnSpc>
              <a:spcBef>
                <a:spcPts val="880"/>
              </a:spcBef>
              <a:spcAft>
                <a:spcPts val="0"/>
              </a:spcAft>
              <a:buClr>
                <a:schemeClr val="dk1"/>
              </a:buClr>
              <a:buSzPts val="1100"/>
              <a:buFont typeface="Arial"/>
              <a:buNone/>
            </a:pPr>
            <a:endParaRPr lang="en-US" sz="2400" b="1" dirty="0">
              <a:solidFill>
                <a:srgbClr val="263238"/>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225778" y="152401"/>
            <a:ext cx="9731022"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0" b="1" i="0" u="none" strike="noStrike" cap="none" dirty="0">
                <a:solidFill>
                  <a:srgbClr val="002060"/>
                </a:solidFill>
                <a:latin typeface="Arial"/>
                <a:ea typeface="Arial"/>
                <a:cs typeface="Arial"/>
                <a:sym typeface="Arial"/>
              </a:rPr>
              <a:t>Genetic Algorithms</a:t>
            </a:r>
            <a:endParaRPr sz="4000" b="1" i="0" u="none" strike="noStrike" cap="none" dirty="0">
              <a:solidFill>
                <a:srgbClr val="002060"/>
              </a:solidFill>
              <a:latin typeface="Arial"/>
              <a:ea typeface="Arial"/>
              <a:cs typeface="Arial"/>
              <a:sym typeface="Arial"/>
            </a:endParaRPr>
          </a:p>
        </p:txBody>
      </p:sp>
      <p:sp>
        <p:nvSpPr>
          <p:cNvPr id="162" name="Google Shape;162;p23"/>
          <p:cNvSpPr txBox="1">
            <a:spLocks noGrp="1"/>
          </p:cNvSpPr>
          <p:nvPr>
            <p:ph type="body" idx="1"/>
          </p:nvPr>
        </p:nvSpPr>
        <p:spPr>
          <a:xfrm>
            <a:off x="609600" y="1014665"/>
            <a:ext cx="10972800" cy="5398910"/>
          </a:xfrm>
          <a:prstGeom prst="rect">
            <a:avLst/>
          </a:prstGeom>
          <a:noFill/>
          <a:ln>
            <a:noFill/>
          </a:ln>
        </p:spPr>
        <p:txBody>
          <a:bodyPr spcFirstLastPara="1" wrap="square" lIns="91425" tIns="45700" rIns="91425" bIns="45700" anchor="t" anchorCtr="0">
            <a:noAutofit/>
          </a:bodyPr>
          <a:lstStyle/>
          <a:p>
            <a:pPr marL="342900" marR="0" lvl="0" indent="-266700" algn="just" rtl="0">
              <a:lnSpc>
                <a:spcPct val="10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Define Initial population size, elite percentage, mutation probability, crossover probability, fitness function and a fitness criteria if required.</a:t>
            </a:r>
            <a:endParaRPr sz="2800" b="0" i="0" u="none" strike="noStrike" cap="none" dirty="0">
              <a:solidFill>
                <a:schemeClr val="dk1"/>
              </a:solidFill>
              <a:latin typeface="Arial"/>
              <a:ea typeface="Arial"/>
              <a:cs typeface="Arial"/>
              <a:sym typeface="Arial"/>
            </a:endParaRPr>
          </a:p>
          <a:p>
            <a:pPr marL="342900" marR="0" lvl="0" indent="-266700" algn="just" rtl="0">
              <a:lnSpc>
                <a:spcPct val="100000"/>
              </a:lnSpc>
              <a:spcBef>
                <a:spcPts val="80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Generate a random population of n possible solutions (Chromosomes)</a:t>
            </a:r>
            <a:endParaRPr sz="2800" b="0" i="0" u="none" strike="noStrike" cap="none" dirty="0">
              <a:solidFill>
                <a:schemeClr val="dk1"/>
              </a:solidFill>
              <a:latin typeface="Arial"/>
              <a:ea typeface="Arial"/>
              <a:cs typeface="Arial"/>
              <a:sym typeface="Arial"/>
            </a:endParaRPr>
          </a:p>
          <a:p>
            <a:pPr marL="342900" marR="0" lvl="0" indent="-266700" algn="just" rtl="0">
              <a:lnSpc>
                <a:spcPct val="100000"/>
              </a:lnSpc>
              <a:spcBef>
                <a:spcPts val="80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Calculate the fitness for all the chromosomes.</a:t>
            </a:r>
            <a:endParaRPr sz="2800" b="0" i="0" u="none" strike="noStrike" cap="none" dirty="0">
              <a:solidFill>
                <a:schemeClr val="dk1"/>
              </a:solidFill>
              <a:latin typeface="Arial"/>
              <a:ea typeface="Arial"/>
              <a:cs typeface="Arial"/>
              <a:sym typeface="Arial"/>
            </a:endParaRPr>
          </a:p>
          <a:p>
            <a:pPr marL="342900" marR="0" lvl="0" indent="-266700" algn="just" rtl="0">
              <a:lnSpc>
                <a:spcPct val="100000"/>
              </a:lnSpc>
              <a:spcBef>
                <a:spcPts val="80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Evaluate the new population based on the fitness criteria and repeat the process until fitness criteria is met.</a:t>
            </a: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225778" y="152401"/>
            <a:ext cx="9731022"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400" b="1" i="0" u="none" strike="noStrike" cap="none" dirty="0">
                <a:solidFill>
                  <a:srgbClr val="002060"/>
                </a:solidFill>
                <a:latin typeface="Arial"/>
                <a:ea typeface="Arial"/>
                <a:cs typeface="Arial"/>
                <a:sym typeface="Arial"/>
              </a:rPr>
              <a:t>Contd..</a:t>
            </a:r>
            <a:endParaRPr sz="4400" b="1" i="0" u="none" strike="noStrike" cap="none" dirty="0">
              <a:solidFill>
                <a:srgbClr val="002060"/>
              </a:solidFill>
              <a:latin typeface="Arial"/>
              <a:ea typeface="Arial"/>
              <a:cs typeface="Arial"/>
              <a:sym typeface="Arial"/>
            </a:endParaRPr>
          </a:p>
        </p:txBody>
      </p:sp>
      <p:sp>
        <p:nvSpPr>
          <p:cNvPr id="168" name="Google Shape;168;p24"/>
          <p:cNvSpPr txBox="1">
            <a:spLocks noGrp="1"/>
          </p:cNvSpPr>
          <p:nvPr>
            <p:ph type="body" idx="1"/>
          </p:nvPr>
        </p:nvSpPr>
        <p:spPr>
          <a:xfrm>
            <a:off x="609600" y="1159049"/>
            <a:ext cx="10972800" cy="5173132"/>
          </a:xfrm>
          <a:prstGeom prst="rect">
            <a:avLst/>
          </a:prstGeom>
          <a:noFill/>
          <a:ln>
            <a:noFill/>
          </a:ln>
        </p:spPr>
        <p:txBody>
          <a:bodyPr spcFirstLastPara="1" wrap="square" lIns="91425" tIns="45700" rIns="91425" bIns="45700" anchor="t" anchorCtr="0">
            <a:noAutofit/>
          </a:bodyPr>
          <a:lstStyle/>
          <a:p>
            <a:pPr marL="342900" marR="0" lvl="0" indent="-254000" algn="just" rtl="0">
              <a:lnSpc>
                <a:spcPct val="100000"/>
              </a:lnSpc>
              <a:spcBef>
                <a:spcPts val="0"/>
              </a:spcBef>
              <a:spcAft>
                <a:spcPts val="0"/>
              </a:spcAft>
              <a:buClr>
                <a:schemeClr val="dk1"/>
              </a:buClr>
              <a:buSzPts val="3000"/>
              <a:buFont typeface="Arial"/>
              <a:buChar char="•"/>
            </a:pPr>
            <a:r>
              <a:rPr lang="en-US" sz="2800" b="0" i="0" u="none" strike="noStrike" cap="none" dirty="0">
                <a:solidFill>
                  <a:schemeClr val="dk1"/>
                </a:solidFill>
                <a:latin typeface="Arial"/>
                <a:ea typeface="Arial"/>
                <a:cs typeface="Arial"/>
                <a:sym typeface="Arial"/>
              </a:rPr>
              <a:t>While stopping condition is not met, perform cross over or mutation based on the random number generated and  generate new population.</a:t>
            </a:r>
            <a:endParaRPr lang="en-US" sz="2800" dirty="0"/>
          </a:p>
          <a:p>
            <a:pPr marL="342900" marR="0" lvl="0" indent="-254000" algn="just" rtl="0">
              <a:lnSpc>
                <a:spcPct val="100000"/>
              </a:lnSpc>
              <a:spcBef>
                <a:spcPts val="0"/>
              </a:spcBef>
              <a:spcAft>
                <a:spcPts val="0"/>
              </a:spcAft>
              <a:buClr>
                <a:schemeClr val="dk1"/>
              </a:buClr>
              <a:buSzPts val="3000"/>
              <a:buNone/>
            </a:pPr>
            <a:endParaRPr sz="2800" b="0" i="0" u="none" strike="noStrike" cap="none" dirty="0">
              <a:solidFill>
                <a:schemeClr val="dk1"/>
              </a:solidFill>
              <a:latin typeface="Arial"/>
              <a:ea typeface="Arial"/>
              <a:cs typeface="Arial"/>
              <a:sym typeface="Arial"/>
            </a:endParaRPr>
          </a:p>
          <a:p>
            <a:pPr marL="342900" marR="0" lvl="0" indent="-254000" algn="just" rtl="0">
              <a:lnSpc>
                <a:spcPct val="100000"/>
              </a:lnSpc>
              <a:spcBef>
                <a:spcPts val="0"/>
              </a:spcBef>
              <a:spcAft>
                <a:spcPts val="0"/>
              </a:spcAft>
              <a:buClr>
                <a:schemeClr val="dk1"/>
              </a:buClr>
              <a:buSzPts val="3000"/>
              <a:buFont typeface="Arial"/>
              <a:buChar char="•"/>
            </a:pPr>
            <a:r>
              <a:rPr lang="en-US" sz="2800" b="0" i="0" u="none" strike="noStrike" cap="none" dirty="0">
                <a:solidFill>
                  <a:schemeClr val="dk1"/>
                </a:solidFill>
                <a:latin typeface="Arial"/>
                <a:ea typeface="Arial"/>
                <a:cs typeface="Arial"/>
                <a:sym typeface="Arial"/>
              </a:rPr>
              <a:t>For crossover : Select 2 parents from the elite and perform cross over the parents to form 2 new offspring.</a:t>
            </a:r>
          </a:p>
          <a:p>
            <a:pPr marL="800100" lvl="1" indent="-254000" algn="just">
              <a:spcBef>
                <a:spcPts val="0"/>
              </a:spcBef>
              <a:buSzPts val="3000"/>
              <a:buFont typeface="Arial"/>
              <a:buChar char="•"/>
            </a:pPr>
            <a:r>
              <a:rPr lang="en-US" sz="2800" dirty="0"/>
              <a:t>We have used PMX crossover here.</a:t>
            </a:r>
            <a:endParaRPr sz="2800" b="0" i="0" u="none" strike="noStrike" cap="none" dirty="0">
              <a:solidFill>
                <a:schemeClr val="dk1"/>
              </a:solidFill>
              <a:latin typeface="Arial"/>
              <a:ea typeface="Arial"/>
              <a:cs typeface="Arial"/>
              <a:sym typeface="Arial"/>
            </a:endParaRPr>
          </a:p>
          <a:p>
            <a:pPr marL="342900" indent="-254000" algn="just">
              <a:spcBef>
                <a:spcPts val="0"/>
              </a:spcBef>
              <a:buSzPts val="3000"/>
            </a:pPr>
            <a:endParaRPr lang="en-US" sz="2800" b="0" i="0" u="none" strike="noStrike" cap="none" dirty="0">
              <a:solidFill>
                <a:schemeClr val="dk1"/>
              </a:solidFill>
              <a:latin typeface="Arial"/>
              <a:ea typeface="Arial"/>
              <a:cs typeface="Arial"/>
              <a:sym typeface="Arial"/>
            </a:endParaRPr>
          </a:p>
          <a:p>
            <a:pPr marL="342900" indent="-254000" algn="just">
              <a:spcBef>
                <a:spcPts val="0"/>
              </a:spcBef>
              <a:buSzPts val="3000"/>
            </a:pPr>
            <a:r>
              <a:rPr lang="en-US" sz="2800" b="0" i="0" u="none" strike="noStrike" cap="none" dirty="0">
                <a:solidFill>
                  <a:schemeClr val="dk1"/>
                </a:solidFill>
                <a:latin typeface="Arial"/>
                <a:ea typeface="Arial"/>
                <a:cs typeface="Arial"/>
                <a:sym typeface="Arial"/>
              </a:rPr>
              <a:t>For Mutation: Take 1 parent and mutate it to generate 1 child.</a:t>
            </a:r>
          </a:p>
          <a:p>
            <a:pPr marL="342900" indent="-254000" algn="just">
              <a:spcBef>
                <a:spcPts val="0"/>
              </a:spcBef>
              <a:buSzPts val="3000"/>
            </a:pPr>
            <a:endParaRPr lang="en-US" sz="2800" dirty="0"/>
          </a:p>
          <a:p>
            <a:pPr marL="88900" indent="0" algn="just">
              <a:spcBef>
                <a:spcPts val="0"/>
              </a:spcBef>
              <a:buSzPts val="3000"/>
              <a:buNone/>
            </a:pPr>
            <a:r>
              <a:rPr lang="en-US" sz="2800" b="1" dirty="0"/>
              <a:t>Note:</a:t>
            </a:r>
            <a:r>
              <a:rPr lang="en-US" sz="2800" dirty="0"/>
              <a:t> Select top few based on the fitness criteria and add them to the next generation.</a:t>
            </a:r>
          </a:p>
          <a:p>
            <a:pPr marL="342900" marR="0" lvl="0" indent="-254000" algn="just" rtl="0">
              <a:lnSpc>
                <a:spcPct val="100000"/>
              </a:lnSpc>
              <a:spcBef>
                <a:spcPts val="0"/>
              </a:spcBef>
              <a:spcAft>
                <a:spcPts val="0"/>
              </a:spcAft>
              <a:buClr>
                <a:schemeClr val="dk1"/>
              </a:buClr>
              <a:buSzPts val="3000"/>
              <a:buFont typeface="Arial"/>
              <a:buChar char="•"/>
            </a:pPr>
            <a:endParaRPr sz="2800" b="0" i="0" u="none" strike="noStrike" cap="none" dirty="0">
              <a:solidFill>
                <a:schemeClr val="dk1"/>
              </a:solidFill>
              <a:latin typeface="Arial"/>
              <a:ea typeface="Arial"/>
              <a:cs typeface="Arial"/>
              <a:sym typeface="Arial"/>
            </a:endParaRPr>
          </a:p>
          <a:p>
            <a:pPr marL="457200" marR="0" lvl="1" indent="0" algn="l" rtl="0">
              <a:lnSpc>
                <a:spcPct val="100000"/>
              </a:lnSpc>
              <a:spcBef>
                <a:spcPts val="800"/>
              </a:spcBef>
              <a:spcAft>
                <a:spcPts val="0"/>
              </a:spcAft>
              <a:buClr>
                <a:schemeClr val="dk1"/>
              </a:buClr>
              <a:buSzPts val="4000"/>
              <a:buFont typeface="Arial"/>
              <a:buNone/>
            </a:pPr>
            <a:endParaRPr sz="2800" b="0" i="0" u="none" strike="noStrike" cap="none" dirty="0">
              <a:solidFill>
                <a:schemeClr val="dk1"/>
              </a:solidFill>
              <a:latin typeface="Arial"/>
              <a:ea typeface="Arial"/>
              <a:cs typeface="Arial"/>
              <a:sym typeface="Arial"/>
            </a:endParaRPr>
          </a:p>
          <a:p>
            <a:pPr marL="742950" marR="0" lvl="1" indent="-31750" algn="l" rtl="0">
              <a:lnSpc>
                <a:spcPct val="100000"/>
              </a:lnSpc>
              <a:spcBef>
                <a:spcPts val="800"/>
              </a:spcBef>
              <a:spcAft>
                <a:spcPts val="0"/>
              </a:spcAft>
              <a:buClr>
                <a:schemeClr val="dk1"/>
              </a:buClr>
              <a:buSzPts val="4000"/>
              <a:buFont typeface="Noto Sans Symbols"/>
              <a:buNone/>
            </a:pPr>
            <a:endParaRPr sz="2800" b="0" i="0" u="none" strike="noStrike" cap="none" dirty="0">
              <a:solidFill>
                <a:schemeClr val="dk1"/>
              </a:solidFill>
              <a:latin typeface="Arial"/>
              <a:ea typeface="Arial"/>
              <a:cs typeface="Arial"/>
              <a:sym typeface="Arial"/>
            </a:endParaRPr>
          </a:p>
          <a:p>
            <a:pPr marL="342900" marR="0" lvl="0" indent="-63500" algn="l" rtl="0">
              <a:lnSpc>
                <a:spcPct val="100000"/>
              </a:lnSpc>
              <a:spcBef>
                <a:spcPts val="880"/>
              </a:spcBef>
              <a:spcAft>
                <a:spcPts val="0"/>
              </a:spcAft>
              <a:buClr>
                <a:schemeClr val="dk1"/>
              </a:buClr>
              <a:buSzPts val="4400"/>
              <a:buFont typeface="Noto Sans Symbols"/>
              <a:buNone/>
            </a:pP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225778" y="152401"/>
            <a:ext cx="9731022"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800" b="1" i="0" u="none" strike="noStrike" cap="none">
                <a:solidFill>
                  <a:srgbClr val="002060"/>
                </a:solidFill>
                <a:latin typeface="Arial"/>
                <a:ea typeface="Arial"/>
                <a:cs typeface="Arial"/>
                <a:sym typeface="Arial"/>
              </a:rPr>
              <a:t>Contd..</a:t>
            </a:r>
            <a:endParaRPr sz="4800" b="1" i="0" u="none" strike="noStrike" cap="none">
              <a:solidFill>
                <a:srgbClr val="002060"/>
              </a:solidFill>
              <a:latin typeface="Arial"/>
              <a:ea typeface="Arial"/>
              <a:cs typeface="Arial"/>
              <a:sym typeface="Arial"/>
            </a:endParaRPr>
          </a:p>
        </p:txBody>
      </p:sp>
      <p:sp>
        <p:nvSpPr>
          <p:cNvPr id="174" name="Google Shape;174;p25"/>
          <p:cNvSpPr txBox="1">
            <a:spLocks noGrp="1"/>
          </p:cNvSpPr>
          <p:nvPr>
            <p:ph type="body" idx="1"/>
          </p:nvPr>
        </p:nvSpPr>
        <p:spPr>
          <a:xfrm>
            <a:off x="587022" y="990601"/>
            <a:ext cx="10972800" cy="4525963"/>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800"/>
              </a:spcBef>
              <a:spcAft>
                <a:spcPts val="0"/>
              </a:spcAft>
              <a:buClr>
                <a:schemeClr val="dk1"/>
              </a:buClr>
              <a:buSzPts val="4400"/>
              <a:buFont typeface="Arial"/>
              <a:buNone/>
            </a:pPr>
            <a:endParaRPr sz="44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880"/>
              </a:spcBef>
              <a:spcAft>
                <a:spcPts val="0"/>
              </a:spcAft>
              <a:buClr>
                <a:schemeClr val="dk1"/>
              </a:buClr>
              <a:buSzPts val="4400"/>
              <a:buFont typeface="Arial"/>
              <a:buChar char="•"/>
            </a:pPr>
            <a:r>
              <a:rPr lang="en-US" sz="4400" b="0" i="0" u="none" strike="noStrike" cap="none" dirty="0">
                <a:solidFill>
                  <a:schemeClr val="dk1"/>
                </a:solidFill>
                <a:latin typeface="Arial"/>
                <a:ea typeface="Arial"/>
                <a:cs typeface="Arial"/>
                <a:sym typeface="Arial"/>
              </a:rPr>
              <a:t>If the stopping criterion is satisfied </a:t>
            </a:r>
            <a:r>
              <a:rPr lang="en-US" sz="4400" b="0" i="0" u="none" strike="noStrike" cap="none" dirty="0">
                <a:solidFill>
                  <a:srgbClr val="FF0000"/>
                </a:solidFill>
                <a:latin typeface="Arial"/>
                <a:ea typeface="Arial"/>
                <a:cs typeface="Arial"/>
                <a:sym typeface="Arial"/>
              </a:rPr>
              <a:t>Stop </a:t>
            </a:r>
            <a:r>
              <a:rPr lang="en-US" sz="4400" b="0" i="0" u="none" strike="noStrike" cap="none" dirty="0">
                <a:solidFill>
                  <a:schemeClr val="dk1"/>
                </a:solidFill>
                <a:latin typeface="Arial"/>
                <a:ea typeface="Arial"/>
                <a:cs typeface="Arial"/>
                <a:sym typeface="Arial"/>
              </a:rPr>
              <a:t>and return the best solution.</a:t>
            </a:r>
            <a:endParaRPr sz="4400" b="0" i="0" u="none" strike="noStrike" cap="none" dirty="0">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225778" y="152401"/>
            <a:ext cx="9731022"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400" b="1" i="0" u="none" strike="noStrike" cap="none" dirty="0">
                <a:solidFill>
                  <a:srgbClr val="002060"/>
                </a:solidFill>
                <a:latin typeface="Arial"/>
                <a:ea typeface="Arial"/>
                <a:cs typeface="Arial"/>
                <a:sym typeface="Arial"/>
              </a:rPr>
              <a:t>Activity</a:t>
            </a:r>
            <a:endParaRPr sz="4400" b="1" i="0" u="none" strike="noStrike" cap="none" dirty="0">
              <a:solidFill>
                <a:srgbClr val="002060"/>
              </a:solidFill>
              <a:latin typeface="Arial"/>
              <a:ea typeface="Arial"/>
              <a:cs typeface="Arial"/>
              <a:sym typeface="Arial"/>
            </a:endParaRPr>
          </a:p>
        </p:txBody>
      </p:sp>
      <p:sp>
        <p:nvSpPr>
          <p:cNvPr id="180" name="Google Shape;180;p26"/>
          <p:cNvSpPr txBox="1">
            <a:spLocks noGrp="1"/>
          </p:cNvSpPr>
          <p:nvPr>
            <p:ph type="body" idx="1"/>
          </p:nvPr>
        </p:nvSpPr>
        <p:spPr>
          <a:xfrm>
            <a:off x="609600" y="990601"/>
            <a:ext cx="10972800" cy="4525963"/>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600"/>
              <a:buFont typeface="Arial"/>
              <a:buChar char="•"/>
            </a:pPr>
            <a:r>
              <a:rPr lang="en-US" sz="3600" b="0" i="0" u="sng" strike="noStrike" cap="none" dirty="0">
                <a:solidFill>
                  <a:schemeClr val="dk1"/>
                </a:solidFill>
                <a:latin typeface="Arial"/>
                <a:ea typeface="Arial"/>
                <a:cs typeface="Arial"/>
                <a:sym typeface="Arial"/>
              </a:rPr>
              <a:t>Statement</a:t>
            </a:r>
            <a:r>
              <a:rPr lang="en-US" sz="3600" b="0" i="0" u="none" strike="noStrike" cap="none" dirty="0">
                <a:solidFill>
                  <a:schemeClr val="dk1"/>
                </a:solidFill>
                <a:latin typeface="Arial"/>
                <a:ea typeface="Arial"/>
                <a:cs typeface="Arial"/>
                <a:sym typeface="Arial"/>
              </a:rPr>
              <a:t>:  You are planning to visit a few places in India, In the interest of time you have narrowed them down to 10 places, you start from Bangalore  visit 10 places and come back to Bangalore.</a:t>
            </a:r>
            <a:endParaRPr sz="36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3600"/>
              <a:buFont typeface="Arial"/>
              <a:buChar char="•"/>
            </a:pPr>
            <a:r>
              <a:rPr lang="en-US" sz="3600" b="0" i="0" u="none" strike="noStrike" cap="none" dirty="0">
                <a:solidFill>
                  <a:schemeClr val="dk1"/>
                </a:solidFill>
                <a:latin typeface="Arial"/>
                <a:ea typeface="Arial"/>
                <a:cs typeface="Arial"/>
                <a:sym typeface="Arial"/>
              </a:rPr>
              <a:t>We have generated a matrix with 10 places and the distances.</a:t>
            </a:r>
            <a:endParaRPr sz="36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3600"/>
              <a:buFont typeface="Arial"/>
              <a:buChar char="•"/>
            </a:pPr>
            <a:r>
              <a:rPr lang="en-US" sz="3600" b="0" i="0" u="none" strike="noStrike" cap="none" dirty="0">
                <a:solidFill>
                  <a:schemeClr val="dk1"/>
                </a:solidFill>
                <a:latin typeface="Arial"/>
                <a:ea typeface="Arial"/>
                <a:cs typeface="Arial"/>
                <a:sym typeface="Arial"/>
              </a:rPr>
              <a:t>The goal is to cover all the places by travelling as little as possible, you decide to find the smallest distance possible using ‘Genetic Algorithm’.</a:t>
            </a:r>
            <a:endParaRPr sz="36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body" idx="1"/>
          </p:nvPr>
        </p:nvSpPr>
        <p:spPr>
          <a:xfrm>
            <a:off x="609600" y="575733"/>
            <a:ext cx="10972800" cy="527191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sng" strike="noStrike" cap="none" dirty="0">
                <a:solidFill>
                  <a:schemeClr val="dk1"/>
                </a:solidFill>
                <a:latin typeface="Arial"/>
                <a:ea typeface="Arial"/>
                <a:cs typeface="Arial"/>
                <a:sym typeface="Arial"/>
              </a:rPr>
              <a:t>Data</a:t>
            </a:r>
            <a:r>
              <a:rPr lang="en-US" sz="3200" b="0" i="0" u="none" strike="noStrike" cap="none" dirty="0">
                <a:solidFill>
                  <a:schemeClr val="dk1"/>
                </a:solidFill>
                <a:latin typeface="Arial"/>
                <a:ea typeface="Arial"/>
                <a:cs typeface="Arial"/>
                <a:sym typeface="Arial"/>
              </a:rPr>
              <a:t>:  (Distance matrix) </a:t>
            </a:r>
            <a:endParaRPr sz="4400" b="0" i="0" u="none" strike="noStrike" cap="none">
              <a:solidFill>
                <a:schemeClr val="dk1"/>
              </a:solidFill>
              <a:latin typeface="Arial"/>
              <a:ea typeface="Arial"/>
              <a:cs typeface="Arial"/>
              <a:sym typeface="Arial"/>
            </a:endParaRPr>
          </a:p>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186" name="Google Shape;186;p27"/>
          <p:cNvPicPr preferRelativeResize="0"/>
          <p:nvPr/>
        </p:nvPicPr>
        <p:blipFill rotWithShape="1">
          <a:blip r:embed="rId3">
            <a:alphaModFix/>
          </a:blip>
          <a:srcRect/>
          <a:stretch/>
        </p:blipFill>
        <p:spPr>
          <a:xfrm>
            <a:off x="1467853" y="1534425"/>
            <a:ext cx="8832445" cy="4144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body" idx="1"/>
          </p:nvPr>
        </p:nvSpPr>
        <p:spPr>
          <a:xfrm>
            <a:off x="609600" y="575733"/>
            <a:ext cx="10972800" cy="52719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None/>
            </a:pPr>
            <a:r>
              <a:rPr lang="en-US" sz="3000" b="1" i="0" u="none" strike="noStrike" cap="none" dirty="0">
                <a:solidFill>
                  <a:schemeClr val="dk1"/>
                </a:solidFill>
                <a:latin typeface="Arial"/>
                <a:ea typeface="Arial"/>
                <a:cs typeface="Arial"/>
                <a:sym typeface="Arial"/>
              </a:rPr>
              <a:t>Terminology – Quick Recap</a:t>
            </a:r>
          </a:p>
          <a:p>
            <a:pPr marL="0" marR="0" lvl="0" indent="0" algn="l" rtl="0">
              <a:lnSpc>
                <a:spcPct val="100000"/>
              </a:lnSpc>
              <a:spcBef>
                <a:spcPts val="0"/>
              </a:spcBef>
              <a:spcAft>
                <a:spcPts val="0"/>
              </a:spcAft>
              <a:buClr>
                <a:schemeClr val="dk1"/>
              </a:buClr>
              <a:buSzPts val="3200"/>
              <a:buNone/>
            </a:pPr>
            <a:endParaRPr sz="4400" b="0" i="0" u="none" strike="noStrike" cap="none" dirty="0">
              <a:solidFill>
                <a:schemeClr val="dk1"/>
              </a:solidFill>
              <a:latin typeface="Arial"/>
              <a:ea typeface="Arial"/>
              <a:cs typeface="Arial"/>
              <a:sym typeface="Arial"/>
            </a:endParaRPr>
          </a:p>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sp>
        <p:nvSpPr>
          <p:cNvPr id="4" name="Google Shape;168;p24">
            <a:extLst>
              <a:ext uri="{FF2B5EF4-FFF2-40B4-BE49-F238E27FC236}">
                <a16:creationId xmlns:a16="http://schemas.microsoft.com/office/drawing/2014/main" id="{B57D9213-B81A-0A42-8CE3-B2474E1ED198}"/>
              </a:ext>
            </a:extLst>
          </p:cNvPr>
          <p:cNvSpPr txBox="1">
            <a:spLocks/>
          </p:cNvSpPr>
          <p:nvPr/>
        </p:nvSpPr>
        <p:spPr>
          <a:xfrm>
            <a:off x="609600" y="1411716"/>
            <a:ext cx="10972800" cy="51731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508000" algn="l" rtl="0">
              <a:lnSpc>
                <a:spcPct val="100000"/>
              </a:lnSpc>
              <a:spcBef>
                <a:spcPts val="880"/>
              </a:spcBef>
              <a:spcAft>
                <a:spcPts val="0"/>
              </a:spcAft>
              <a:buClr>
                <a:schemeClr val="dk1"/>
              </a:buClr>
              <a:buSzPts val="4400"/>
              <a:buFont typeface="Arial"/>
              <a:buChar char="•"/>
              <a:defRPr sz="4400" b="0" i="0" u="none" strike="noStrike" cap="none">
                <a:solidFill>
                  <a:schemeClr val="dk1"/>
                </a:solidFill>
                <a:latin typeface="Arial"/>
                <a:ea typeface="Arial"/>
                <a:cs typeface="Arial"/>
                <a:sym typeface="Arial"/>
              </a:defRPr>
            </a:lvl1pPr>
            <a:lvl2pPr marL="914400" marR="0" lvl="1"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971550" lvl="1" indent="-514350">
              <a:buSzPct val="100000"/>
              <a:buAutoNum type="arabicParenR"/>
            </a:pPr>
            <a:r>
              <a:rPr lang="en-US" sz="2800" dirty="0"/>
              <a:t>Gene: The reproducible building block of chromosome</a:t>
            </a:r>
          </a:p>
          <a:p>
            <a:pPr marL="971550" lvl="1" indent="-514350">
              <a:buSzPct val="100000"/>
              <a:buFont typeface="Arial"/>
              <a:buAutoNum type="arabicParenR"/>
            </a:pPr>
            <a:r>
              <a:rPr lang="en-US" sz="2800" dirty="0"/>
              <a:t>Chromosome: A possible solution</a:t>
            </a:r>
          </a:p>
          <a:p>
            <a:pPr marL="971550" lvl="1" indent="-514350">
              <a:buSzPct val="100000"/>
              <a:buFont typeface="Arial"/>
              <a:buAutoNum type="arabicParenR"/>
            </a:pPr>
            <a:r>
              <a:rPr lang="en-US" sz="2800" dirty="0"/>
              <a:t>Population: A set of chromosomes</a:t>
            </a:r>
          </a:p>
          <a:p>
            <a:pPr marL="971550" lvl="1" indent="-514350">
              <a:buSzPct val="100000"/>
              <a:buAutoNum type="arabicParenR"/>
            </a:pPr>
            <a:r>
              <a:rPr lang="en-US" sz="2800" dirty="0"/>
              <a:t>Generation: A population derived from the fittest chromosomes of the previous population</a:t>
            </a:r>
          </a:p>
          <a:p>
            <a:pPr marL="971550" lvl="1" indent="-514350">
              <a:buSzPct val="100000"/>
              <a:buAutoNum type="arabicParenR"/>
            </a:pPr>
            <a:r>
              <a:rPr lang="en-US" sz="2800" dirty="0"/>
              <a:t>Reproduction and Mutation: Create a new solution from the old fitter solutions</a:t>
            </a:r>
          </a:p>
          <a:p>
            <a:pPr marL="457200" lvl="1" indent="0">
              <a:buSzPct val="100000"/>
              <a:buFont typeface="Arial"/>
              <a:buNone/>
            </a:pPr>
            <a:endParaRPr lang="en-US" sz="2800" dirty="0"/>
          </a:p>
          <a:p>
            <a:pPr marL="742950" lvl="1" indent="-31750">
              <a:buFont typeface="Noto Sans Symbols"/>
              <a:buNone/>
            </a:pPr>
            <a:endParaRPr lang="en-US" sz="2800" dirty="0"/>
          </a:p>
          <a:p>
            <a:pPr marL="342900" indent="-63500">
              <a:buFont typeface="Noto Sans Symbols"/>
              <a:buNone/>
            </a:pPr>
            <a:endParaRPr lang="en-US" sz="2800" dirty="0"/>
          </a:p>
        </p:txBody>
      </p:sp>
    </p:spTree>
    <p:extLst>
      <p:ext uri="{BB962C8B-B14F-4D97-AF65-F5344CB8AC3E}">
        <p14:creationId xmlns:p14="http://schemas.microsoft.com/office/powerpoint/2010/main" val="146404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body" idx="1"/>
          </p:nvPr>
        </p:nvSpPr>
        <p:spPr>
          <a:xfrm>
            <a:off x="609600" y="575733"/>
            <a:ext cx="10972800" cy="52719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None/>
            </a:pPr>
            <a:r>
              <a:rPr lang="en-US" sz="3000" b="1" i="0" u="none" strike="noStrike" cap="none" dirty="0">
                <a:solidFill>
                  <a:schemeClr val="dk1"/>
                </a:solidFill>
                <a:latin typeface="Arial"/>
                <a:ea typeface="Arial"/>
                <a:cs typeface="Arial"/>
                <a:sym typeface="Arial"/>
              </a:rPr>
              <a:t>Functions Used</a:t>
            </a:r>
          </a:p>
          <a:p>
            <a:pPr marL="0" marR="0" lvl="0" indent="0" algn="l" rtl="0">
              <a:lnSpc>
                <a:spcPct val="100000"/>
              </a:lnSpc>
              <a:spcBef>
                <a:spcPts val="0"/>
              </a:spcBef>
              <a:spcAft>
                <a:spcPts val="0"/>
              </a:spcAft>
              <a:buClr>
                <a:schemeClr val="dk1"/>
              </a:buClr>
              <a:buSzPts val="3200"/>
              <a:buNone/>
            </a:pPr>
            <a:endParaRPr sz="4400" b="0" i="0" u="none" strike="noStrike" cap="none" dirty="0">
              <a:solidFill>
                <a:schemeClr val="dk1"/>
              </a:solidFill>
              <a:latin typeface="Arial"/>
              <a:ea typeface="Arial"/>
              <a:cs typeface="Arial"/>
              <a:sym typeface="Arial"/>
            </a:endParaRPr>
          </a:p>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sp>
        <p:nvSpPr>
          <p:cNvPr id="4" name="Google Shape;168;p24">
            <a:extLst>
              <a:ext uri="{FF2B5EF4-FFF2-40B4-BE49-F238E27FC236}">
                <a16:creationId xmlns:a16="http://schemas.microsoft.com/office/drawing/2014/main" id="{B57D9213-B81A-0A42-8CE3-B2474E1ED198}"/>
              </a:ext>
            </a:extLst>
          </p:cNvPr>
          <p:cNvSpPr txBox="1">
            <a:spLocks/>
          </p:cNvSpPr>
          <p:nvPr/>
        </p:nvSpPr>
        <p:spPr>
          <a:xfrm>
            <a:off x="609600" y="1411716"/>
            <a:ext cx="10972800" cy="51731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508000" algn="l" rtl="0">
              <a:lnSpc>
                <a:spcPct val="100000"/>
              </a:lnSpc>
              <a:spcBef>
                <a:spcPts val="880"/>
              </a:spcBef>
              <a:spcAft>
                <a:spcPts val="0"/>
              </a:spcAft>
              <a:buClr>
                <a:schemeClr val="dk1"/>
              </a:buClr>
              <a:buSzPts val="4400"/>
              <a:buFont typeface="Arial"/>
              <a:buChar char="•"/>
              <a:defRPr sz="4400" b="0" i="0" u="none" strike="noStrike" cap="none">
                <a:solidFill>
                  <a:schemeClr val="dk1"/>
                </a:solidFill>
                <a:latin typeface="Arial"/>
                <a:ea typeface="Arial"/>
                <a:cs typeface="Arial"/>
                <a:sym typeface="Arial"/>
              </a:defRPr>
            </a:lvl1pPr>
            <a:lvl2pPr marL="914400" marR="0" lvl="1"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603250" indent="-514350" algn="just">
              <a:spcBef>
                <a:spcPts val="0"/>
              </a:spcBef>
              <a:buSzPts val="3000"/>
              <a:buAutoNum type="arabicParenR"/>
            </a:pPr>
            <a:r>
              <a:rPr lang="en-US" sz="2800" dirty="0" err="1"/>
              <a:t>createRandomRoute</a:t>
            </a:r>
            <a:r>
              <a:rPr lang="en-US" sz="2800" dirty="0"/>
              <a:t> – To generate random routes</a:t>
            </a:r>
          </a:p>
          <a:p>
            <a:pPr marL="603250" indent="-514350" algn="just">
              <a:spcBef>
                <a:spcPts val="0"/>
              </a:spcBef>
              <a:buSzPts val="3000"/>
              <a:buAutoNum type="arabicParenR"/>
            </a:pPr>
            <a:r>
              <a:rPr lang="en-US" sz="2800" dirty="0" err="1"/>
              <a:t>fitnessFunction</a:t>
            </a:r>
            <a:r>
              <a:rPr lang="en-US" sz="2800" dirty="0"/>
              <a:t> – To compute the route cost</a:t>
            </a:r>
          </a:p>
          <a:p>
            <a:pPr marL="603250" indent="-514350" algn="just">
              <a:spcBef>
                <a:spcPts val="0"/>
              </a:spcBef>
              <a:buSzPts val="3000"/>
              <a:buAutoNum type="arabicParenR"/>
            </a:pPr>
            <a:r>
              <a:rPr lang="en-US" sz="2800" dirty="0" err="1"/>
              <a:t>mutateRoute</a:t>
            </a:r>
            <a:r>
              <a:rPr lang="en-US" sz="2800" dirty="0"/>
              <a:t> – Generate Mutated Path</a:t>
            </a:r>
          </a:p>
          <a:p>
            <a:pPr marL="603250" indent="-514350" algn="just">
              <a:spcBef>
                <a:spcPts val="0"/>
              </a:spcBef>
              <a:buSzPts val="3000"/>
              <a:buAutoNum type="arabicParenR"/>
            </a:pPr>
            <a:r>
              <a:rPr lang="en-US" sz="2800" dirty="0" err="1"/>
              <a:t>initialPopCost</a:t>
            </a:r>
            <a:r>
              <a:rPr lang="en-US" sz="2800" dirty="0"/>
              <a:t> – To create initial population. It will generate new routes and calculate the cost for each route.</a:t>
            </a:r>
          </a:p>
          <a:p>
            <a:pPr marL="603250" indent="-514350" algn="just">
              <a:spcBef>
                <a:spcPts val="0"/>
              </a:spcBef>
              <a:buSzPts val="3000"/>
              <a:buAutoNum type="arabicParenR"/>
            </a:pPr>
            <a:r>
              <a:rPr lang="en-US" sz="2800" dirty="0" err="1"/>
              <a:t>crossOverFunction</a:t>
            </a:r>
            <a:r>
              <a:rPr lang="en-US" sz="2800" dirty="0"/>
              <a:t> – Perform cross over to generate new offspring</a:t>
            </a:r>
          </a:p>
          <a:p>
            <a:pPr marL="603250" indent="-514350" algn="just">
              <a:spcBef>
                <a:spcPts val="0"/>
              </a:spcBef>
              <a:buSzPts val="3000"/>
              <a:buAutoNum type="arabicParenR"/>
            </a:pPr>
            <a:r>
              <a:rPr lang="en-US" sz="2800" dirty="0" err="1"/>
              <a:t>genetic_algorithm</a:t>
            </a:r>
            <a:r>
              <a:rPr lang="en-US" sz="2800" dirty="0"/>
              <a:t> – Generate better offspring with each iteration</a:t>
            </a:r>
          </a:p>
          <a:p>
            <a:pPr marL="603250" indent="-514350" algn="just">
              <a:spcBef>
                <a:spcPts val="0"/>
              </a:spcBef>
              <a:buSzPts val="3000"/>
              <a:buAutoNum type="arabicParenR"/>
            </a:pPr>
            <a:r>
              <a:rPr lang="en-US" sz="2800" dirty="0" err="1"/>
              <a:t>perform_genetic_algorithm</a:t>
            </a:r>
            <a:r>
              <a:rPr lang="en-US" sz="2800" dirty="0"/>
              <a:t> – Iterate over few solutions and find the best solution (shortest distance for travel)</a:t>
            </a:r>
          </a:p>
          <a:p>
            <a:pPr marL="457200" lvl="1" indent="0">
              <a:buFont typeface="Arial"/>
              <a:buNone/>
            </a:pPr>
            <a:endParaRPr lang="en-US" sz="2800" dirty="0"/>
          </a:p>
          <a:p>
            <a:pPr marL="742950" lvl="1" indent="-31750">
              <a:buFont typeface="Noto Sans Symbols"/>
              <a:buNone/>
            </a:pPr>
            <a:endParaRPr lang="en-US" sz="2800" dirty="0"/>
          </a:p>
          <a:p>
            <a:pPr marL="342900" indent="-63500">
              <a:buFont typeface="Noto Sans Symbols"/>
              <a:buNone/>
            </a:pPr>
            <a:endParaRPr lang="en-US" sz="2800" dirty="0"/>
          </a:p>
        </p:txBody>
      </p:sp>
    </p:spTree>
    <p:extLst>
      <p:ext uri="{BB962C8B-B14F-4D97-AF65-F5344CB8AC3E}">
        <p14:creationId xmlns:p14="http://schemas.microsoft.com/office/powerpoint/2010/main" val="335865098"/>
      </p:ext>
    </p:extLst>
  </p:cSld>
  <p:clrMapOvr>
    <a:masterClrMapping/>
  </p:clrMapOvr>
</p:sld>
</file>

<file path=ppt/theme/theme1.xml><?xml version="1.0" encoding="utf-8"?>
<a:theme xmlns:a="http://schemas.openxmlformats.org/drawingml/2006/main" name="3_Last Slid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Last Slid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2613</TotalTime>
  <Words>562</Words>
  <Application>Microsoft Macintosh PowerPoint</Application>
  <PresentationFormat>Widescreen</PresentationFormat>
  <Paragraphs>75</Paragraphs>
  <Slides>20</Slides>
  <Notes>19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20</vt:i4>
      </vt:variant>
    </vt:vector>
  </HeadingPairs>
  <TitlesOfParts>
    <vt:vector size="30" baseType="lpstr">
      <vt:lpstr>Noto Sans Symbols</vt:lpstr>
      <vt:lpstr>Roboto</vt:lpstr>
      <vt:lpstr>Calibri</vt:lpstr>
      <vt:lpstr>Arial</vt:lpstr>
      <vt:lpstr>Verdana</vt:lpstr>
      <vt:lpstr>Quando</vt:lpstr>
      <vt:lpstr>3_Last Slide</vt:lpstr>
      <vt:lpstr>Default Design</vt:lpstr>
      <vt:lpstr>POI_THEME_TEMPLATE_DESIGN</vt:lpstr>
      <vt:lpstr>3_Last Slide</vt:lpstr>
      <vt:lpstr>PowerPoint Presentation</vt:lpstr>
      <vt:lpstr>Genetic Algorithm Logical flow</vt:lpstr>
      <vt:lpstr>Genetic Algorithms</vt:lpstr>
      <vt:lpstr>Contd..</vt:lpstr>
      <vt:lpstr>Contd..</vt:lpstr>
      <vt:lpstr>Activity</vt:lpstr>
      <vt:lpstr>PowerPoint Presentation</vt:lpstr>
      <vt:lpstr>PowerPoint Presentation</vt:lpstr>
      <vt:lpstr>PowerPoint Presentation</vt:lpstr>
      <vt:lpstr>Stopping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Solution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Office365 Eleven</cp:lastModifiedBy>
  <cp:revision>33</cp:revision>
  <dcterms:modified xsi:type="dcterms:W3CDTF">2019-03-31T01:46:42Z</dcterms:modified>
</cp:coreProperties>
</file>